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632" r:id="rId2"/>
    <p:sldId id="258" r:id="rId3"/>
    <p:sldId id="259" r:id="rId4"/>
    <p:sldId id="626" r:id="rId5"/>
    <p:sldId id="628" r:id="rId6"/>
    <p:sldId id="627" r:id="rId7"/>
    <p:sldId id="631" r:id="rId8"/>
    <p:sldId id="625"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08" d="100"/>
          <a:sy n="108" d="100"/>
        </p:scale>
        <p:origin x="14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529C5-EE50-431F-B5A9-BBFB8D214C00}" type="datetimeFigureOut">
              <a:rPr lang="en-US" smtClean="0"/>
              <a:t>6/18/2020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97AF52-6E98-4186-BE20-C52B990F3C97}" type="slidenum">
              <a:rPr lang="en-US" smtClean="0"/>
              <a:t>‹#›</a:t>
            </a:fld>
            <a:endParaRPr lang="en-US"/>
          </a:p>
        </p:txBody>
      </p:sp>
    </p:spTree>
    <p:extLst>
      <p:ext uri="{BB962C8B-B14F-4D97-AF65-F5344CB8AC3E}">
        <p14:creationId xmlns:p14="http://schemas.microsoft.com/office/powerpoint/2010/main" val="85670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this slide – Presentation with Miki</a:t>
            </a:r>
          </a:p>
          <a:p>
            <a:endParaRPr lang="en-US" dirty="0"/>
          </a:p>
          <a:p>
            <a:pPr rtl="0" fontAlgn="base"/>
            <a:r>
              <a:rPr lang="en-US" sz="1200" b="0" i="0" u="none" strike="noStrike" kern="1200" dirty="0">
                <a:solidFill>
                  <a:schemeClr val="tx1"/>
                </a:solidFill>
                <a:effectLst/>
                <a:latin typeface="+mn-lt"/>
                <a:ea typeface="+mn-ea"/>
                <a:cs typeface="+mn-cs"/>
              </a:rPr>
              <a:t>Introduce idea of Presentations</a:t>
            </a:r>
          </a:p>
          <a:p>
            <a:pPr rtl="0" fontAlgn="base"/>
            <a:r>
              <a:rPr lang="en-US" sz="1200" b="0" i="0" u="none" strike="noStrike" kern="1200" dirty="0">
                <a:solidFill>
                  <a:schemeClr val="tx1"/>
                </a:solidFill>
                <a:effectLst/>
                <a:latin typeface="+mn-lt"/>
                <a:ea typeface="+mn-ea"/>
                <a:cs typeface="+mn-cs"/>
              </a:rPr>
              <a:t>Explain Presentation #1</a:t>
            </a:r>
          </a:p>
          <a:p>
            <a:pPr rtl="0" fontAlgn="base"/>
            <a:r>
              <a:rPr lang="en-US" sz="1200" b="0" i="0" u="none" strike="noStrike" kern="1200" dirty="0">
                <a:solidFill>
                  <a:schemeClr val="tx1"/>
                </a:solidFill>
                <a:effectLst/>
                <a:latin typeface="+mn-lt"/>
                <a:ea typeface="+mn-ea"/>
                <a:cs typeface="+mn-cs"/>
              </a:rPr>
              <a:t>Model Presentation #2</a:t>
            </a:r>
          </a:p>
          <a:p>
            <a:pPr lvl="1" rtl="0" fontAlgn="base"/>
            <a:r>
              <a:rPr lang="en-US" sz="1200" b="0" i="0" u="none" strike="noStrike" kern="1200" dirty="0">
                <a:solidFill>
                  <a:schemeClr val="tx1"/>
                </a:solidFill>
                <a:effectLst/>
                <a:latin typeface="+mn-lt"/>
                <a:ea typeface="+mn-ea"/>
                <a:cs typeface="+mn-cs"/>
              </a:rPr>
              <a:t>Introduce Miki - one sentence Bio (Chair of the Full Circle Campaign - 360 Degrees of Healing - Long history at Hadassah)</a:t>
            </a:r>
          </a:p>
          <a:p>
            <a:pPr lvl="1" rtl="0" fontAlgn="base"/>
            <a:r>
              <a:rPr lang="en-US" sz="1200" b="0" i="0" u="none" strike="noStrike" kern="1200" dirty="0">
                <a:solidFill>
                  <a:schemeClr val="tx1"/>
                </a:solidFill>
                <a:effectLst/>
                <a:latin typeface="+mn-lt"/>
                <a:ea typeface="+mn-ea"/>
                <a:cs typeface="+mn-cs"/>
              </a:rPr>
              <a:t>Questions for Miki:</a:t>
            </a:r>
          </a:p>
          <a:p>
            <a:pPr lvl="2" rtl="0" fontAlgn="base"/>
            <a:r>
              <a:rPr lang="en-US" sz="1200" b="0" i="0" u="none" strike="noStrike" kern="1200" dirty="0">
                <a:solidFill>
                  <a:schemeClr val="tx1"/>
                </a:solidFill>
                <a:effectLst/>
                <a:latin typeface="+mn-lt"/>
                <a:ea typeface="+mn-ea"/>
                <a:cs typeface="+mn-cs"/>
              </a:rPr>
              <a:t>Why is the renovation of Hadassah’s original Medical Tower, The Round Building important?</a:t>
            </a:r>
          </a:p>
          <a:p>
            <a:pPr lvl="2" rtl="0" fontAlgn="base"/>
            <a:r>
              <a:rPr lang="en-US" sz="1200" b="0" i="0" u="none" strike="noStrike" kern="1200" dirty="0">
                <a:solidFill>
                  <a:schemeClr val="tx1"/>
                </a:solidFill>
                <a:effectLst/>
                <a:latin typeface="+mn-lt"/>
                <a:ea typeface="+mn-ea"/>
                <a:cs typeface="+mn-cs"/>
              </a:rPr>
              <a:t>What other projects have been added recently to the Full Circle Campaign?</a:t>
            </a:r>
          </a:p>
          <a:p>
            <a:pPr lvl="2" rtl="0" fontAlgn="base"/>
            <a:r>
              <a:rPr lang="en-US" sz="1200" b="0" i="0" u="none" strike="noStrike" kern="1200" dirty="0">
                <a:solidFill>
                  <a:schemeClr val="tx1"/>
                </a:solidFill>
                <a:effectLst/>
                <a:latin typeface="+mn-lt"/>
                <a:ea typeface="+mn-ea"/>
                <a:cs typeface="+mn-cs"/>
              </a:rPr>
              <a:t>Will research at HMO have any connection to the new building?</a:t>
            </a:r>
          </a:p>
          <a:p>
            <a:pPr lvl="1" rtl="0" fontAlgn="base"/>
            <a:r>
              <a:rPr lang="en-US" sz="1200" b="0" i="0" u="none" strike="noStrike" kern="1200" dirty="0">
                <a:solidFill>
                  <a:schemeClr val="tx1"/>
                </a:solidFill>
                <a:effectLst/>
                <a:latin typeface="+mn-lt"/>
                <a:ea typeface="+mn-ea"/>
                <a:cs typeface="+mn-cs"/>
              </a:rPr>
              <a:t>Thank you for taking the time to speak with us today.  </a:t>
            </a:r>
          </a:p>
          <a:p>
            <a:pPr lvl="1" rtl="0" fontAlgn="base"/>
            <a:r>
              <a:rPr lang="en-US" sz="1200" b="0" i="0" u="none" strike="noStrike" kern="1200" dirty="0">
                <a:solidFill>
                  <a:schemeClr val="tx1"/>
                </a:solidFill>
                <a:effectLst/>
                <a:latin typeface="+mn-lt"/>
                <a:ea typeface="+mn-ea"/>
                <a:cs typeface="+mn-cs"/>
              </a:rPr>
              <a:t>Miki make pitch (Explain Chat box - put link in Chat Box - 360 link)</a:t>
            </a:r>
          </a:p>
          <a:p>
            <a:pPr lvl="1" rtl="0" fontAlgn="base"/>
            <a:r>
              <a:rPr lang="en-US" sz="1200" b="0" i="0" u="none" strike="noStrike" kern="1200" dirty="0">
                <a:solidFill>
                  <a:schemeClr val="tx1"/>
                </a:solidFill>
                <a:effectLst/>
                <a:latin typeface="+mn-lt"/>
                <a:ea typeface="+mn-ea"/>
                <a:cs typeface="+mn-cs"/>
              </a:rPr>
              <a:t>Q and A with Miki in </a:t>
            </a:r>
            <a:r>
              <a:rPr lang="en-US" sz="1200" b="0" i="0" u="none" strike="noStrike" kern="1200" dirty="0" err="1">
                <a:solidFill>
                  <a:schemeClr val="tx1"/>
                </a:solidFill>
                <a:effectLst/>
                <a:latin typeface="+mn-lt"/>
                <a:ea typeface="+mn-ea"/>
                <a:cs typeface="+mn-cs"/>
              </a:rPr>
              <a:t>chatbox</a:t>
            </a:r>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Questions about Model #1 and #2??</a:t>
            </a:r>
          </a:p>
          <a:p>
            <a:endParaRPr lang="en-US" dirty="0"/>
          </a:p>
        </p:txBody>
      </p:sp>
      <p:sp>
        <p:nvSpPr>
          <p:cNvPr id="4" name="Slide Number Placeholder 3"/>
          <p:cNvSpPr>
            <a:spLocks noGrp="1"/>
          </p:cNvSpPr>
          <p:nvPr>
            <p:ph type="sldNum" sz="quarter" idx="5"/>
          </p:nvPr>
        </p:nvSpPr>
        <p:spPr/>
        <p:txBody>
          <a:bodyPr/>
          <a:lstStyle/>
          <a:p>
            <a:fld id="{2397AF52-6E98-4186-BE20-C52B990F3C97}" type="slidenum">
              <a:rPr lang="en-US" smtClean="0"/>
              <a:t>3</a:t>
            </a:fld>
            <a:endParaRPr lang="en-US"/>
          </a:p>
        </p:txBody>
      </p:sp>
    </p:spTree>
    <p:extLst>
      <p:ext uri="{BB962C8B-B14F-4D97-AF65-F5344CB8AC3E}">
        <p14:creationId xmlns:p14="http://schemas.microsoft.com/office/powerpoint/2010/main" val="4205274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Engagement Programs:</a:t>
            </a:r>
          </a:p>
          <a:p>
            <a:endParaRPr lang="en-US" dirty="0"/>
          </a:p>
          <a:p>
            <a:pPr rtl="0" fontAlgn="base"/>
            <a:r>
              <a:rPr lang="en-US" sz="1200" b="1" i="0" u="sng" kern="1200" dirty="0">
                <a:solidFill>
                  <a:schemeClr val="tx1"/>
                </a:solidFill>
                <a:effectLst/>
                <a:latin typeface="+mn-lt"/>
                <a:ea typeface="+mn-ea"/>
                <a:cs typeface="+mn-cs"/>
              </a:rPr>
              <a:t>Bagels &amp; Books OR Book &amp; Author Luncheon/Dinner</a:t>
            </a:r>
            <a:r>
              <a:rPr lang="en-US" sz="1200" b="0" i="0" kern="1200" dirty="0">
                <a:solidFill>
                  <a:schemeClr val="tx1"/>
                </a:solidFill>
                <a:effectLst/>
                <a:latin typeface="+mn-lt"/>
                <a:ea typeface="+mn-ea"/>
                <a:cs typeface="+mn-cs"/>
              </a:rPr>
              <a:t> </a:t>
            </a:r>
          </a:p>
          <a:p>
            <a:pPr rtl="0" fontAlgn="base"/>
            <a:r>
              <a:rPr lang="en-US" sz="1200" b="0" i="0" kern="1200" dirty="0">
                <a:solidFill>
                  <a:schemeClr val="tx1"/>
                </a:solidFill>
                <a:effectLst/>
                <a:latin typeface="+mn-lt"/>
                <a:ea typeface="+mn-ea"/>
                <a:cs typeface="+mn-cs"/>
              </a:rPr>
              <a:t>Create a virtual Book and Author event featuring an author discussing their latest novel, memoir, autobiography, etc.  During this time of physical distancing with social interaction many authors are anxious to participate in virtual events free of charge.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a:t>
            </a:r>
            <a:br>
              <a:rPr lang="en-US" sz="1200" b="0" i="0" kern="1200" dirty="0">
                <a:solidFill>
                  <a:schemeClr val="tx1"/>
                </a:solidFill>
                <a:effectLst/>
                <a:latin typeface="+mn-lt"/>
                <a:ea typeface="+mn-ea"/>
                <a:cs typeface="+mn-cs"/>
              </a:rPr>
            </a:br>
            <a:r>
              <a:rPr lang="en-US" sz="1200" b="1" i="0" u="sng" kern="1200" dirty="0">
                <a:solidFill>
                  <a:schemeClr val="tx1"/>
                </a:solidFill>
                <a:effectLst/>
                <a:latin typeface="+mn-lt"/>
                <a:ea typeface="+mn-ea"/>
                <a:cs typeface="+mn-cs"/>
              </a:rPr>
              <a:t>Laugh.  Drink.  Get Together…for Hadassah!</a:t>
            </a:r>
            <a:r>
              <a:rPr lang="en-US" sz="1200" b="0" i="0" kern="1200" dirty="0">
                <a:solidFill>
                  <a:schemeClr val="tx1"/>
                </a:solidFill>
                <a:effectLst/>
                <a:latin typeface="+mn-lt"/>
                <a:ea typeface="+mn-ea"/>
                <a:cs typeface="+mn-cs"/>
              </a:rPr>
              <a:t> </a:t>
            </a:r>
          </a:p>
          <a:p>
            <a:pPr rtl="0" fontAlgn="base"/>
            <a:r>
              <a:rPr lang="en-US" sz="1200" b="0" i="0" kern="1200" dirty="0">
                <a:solidFill>
                  <a:schemeClr val="tx1"/>
                </a:solidFill>
                <a:effectLst/>
                <a:latin typeface="+mn-lt"/>
                <a:ea typeface="+mn-ea"/>
                <a:cs typeface="+mn-cs"/>
              </a:rPr>
              <a:t>Invite members, family and friends to support Hadassah by logging in for a Virtual Happy Hour featuring an entertainer.  Performances by comedians, singers, musicians and poets translate well to a livestreaming platform(stage).  Due to fewer concerts, clubs and venues for these performing artists to present their talents the fees charged for virtual performances are often much lower than a live event.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a:t>
            </a:r>
            <a:br>
              <a:rPr lang="en-US" sz="1200" b="0" i="0" kern="1200" dirty="0">
                <a:solidFill>
                  <a:schemeClr val="tx1"/>
                </a:solidFill>
                <a:effectLst/>
                <a:latin typeface="+mn-lt"/>
                <a:ea typeface="+mn-ea"/>
                <a:cs typeface="+mn-cs"/>
              </a:rPr>
            </a:br>
            <a:r>
              <a:rPr lang="en-US" sz="1200" b="1" i="0" u="sng" kern="1200" dirty="0">
                <a:solidFill>
                  <a:schemeClr val="tx1"/>
                </a:solidFill>
                <a:effectLst/>
                <a:latin typeface="+mn-lt"/>
                <a:ea typeface="+mn-ea"/>
                <a:cs typeface="+mn-cs"/>
              </a:rPr>
              <a:t>Take a Virtual Tour of a Museum, Gallery or Historic Site</a:t>
            </a:r>
            <a:r>
              <a:rPr lang="en-US" sz="1200" b="0" i="0" kern="1200" dirty="0">
                <a:solidFill>
                  <a:schemeClr val="tx1"/>
                </a:solidFill>
                <a:effectLst/>
                <a:latin typeface="+mn-lt"/>
                <a:ea typeface="+mn-ea"/>
                <a:cs typeface="+mn-cs"/>
              </a:rPr>
              <a:t> </a:t>
            </a:r>
          </a:p>
          <a:p>
            <a:pPr rtl="0" fontAlgn="base"/>
            <a:r>
              <a:rPr lang="en-US" sz="1200" b="0" i="0" kern="1200" dirty="0">
                <a:solidFill>
                  <a:schemeClr val="tx1"/>
                </a:solidFill>
                <a:effectLst/>
                <a:latin typeface="+mn-lt"/>
                <a:ea typeface="+mn-ea"/>
                <a:cs typeface="+mn-cs"/>
              </a:rPr>
              <a:t>Arrange for a professionally curated virtual tour of an exciting exhibit.  Members will enjoy seeing the paintings, sculptures and </a:t>
            </a:r>
            <a:r>
              <a:rPr lang="en-US" sz="1200" b="0" i="0" kern="1200" dirty="0" err="1">
                <a:solidFill>
                  <a:schemeClr val="tx1"/>
                </a:solidFill>
                <a:effectLst/>
                <a:latin typeface="+mn-lt"/>
                <a:ea typeface="+mn-ea"/>
                <a:cs typeface="+mn-cs"/>
              </a:rPr>
              <a:t>objets</a:t>
            </a:r>
            <a:r>
              <a:rPr lang="en-US" sz="1200" b="0" i="0" kern="1200" dirty="0">
                <a:solidFill>
                  <a:schemeClr val="tx1"/>
                </a:solidFill>
                <a:effectLst/>
                <a:latin typeface="+mn-lt"/>
                <a:ea typeface="+mn-ea"/>
                <a:cs typeface="+mn-cs"/>
              </a:rPr>
              <a:t> d’art and hearing the inside story of the subject and how the exhibit was created.  Consider “traveling” outside your local area to virtual venues that are too far away for a typical bus trip.  </a:t>
            </a:r>
          </a:p>
          <a:p>
            <a:pPr rtl="0" fontAlgn="base"/>
            <a:r>
              <a:rPr lang="en-US" sz="1200" b="0" i="0" kern="1200" dirty="0">
                <a:solidFill>
                  <a:schemeClr val="tx1"/>
                </a:solidFill>
                <a:effectLst/>
                <a:latin typeface="+mn-lt"/>
                <a:ea typeface="+mn-ea"/>
                <a:cs typeface="+mn-cs"/>
              </a:rPr>
              <a:t> </a:t>
            </a:r>
            <a:br>
              <a:rPr lang="en-US" sz="1200" b="0" i="0" kern="1200" dirty="0">
                <a:solidFill>
                  <a:schemeClr val="tx1"/>
                </a:solidFill>
                <a:effectLst/>
                <a:latin typeface="+mn-lt"/>
                <a:ea typeface="+mn-ea"/>
                <a:cs typeface="+mn-cs"/>
              </a:rPr>
            </a:br>
            <a:r>
              <a:rPr lang="en-US" sz="1200" b="1" i="0" u="sng" kern="1200" dirty="0">
                <a:solidFill>
                  <a:schemeClr val="tx1"/>
                </a:solidFill>
                <a:effectLst/>
                <a:latin typeface="+mn-lt"/>
                <a:ea typeface="+mn-ea"/>
                <a:cs typeface="+mn-cs"/>
              </a:rPr>
              <a:t>Multimedia Lectures </a:t>
            </a:r>
            <a:r>
              <a:rPr lang="en-US" sz="1200" b="0" i="0" kern="1200" dirty="0">
                <a:solidFill>
                  <a:schemeClr val="tx1"/>
                </a:solidFill>
                <a:effectLst/>
                <a:latin typeface="+mn-lt"/>
                <a:ea typeface="+mn-ea"/>
                <a:cs typeface="+mn-cs"/>
              </a:rPr>
              <a:t> </a:t>
            </a:r>
          </a:p>
          <a:p>
            <a:pPr rtl="0" fontAlgn="base"/>
            <a:r>
              <a:rPr lang="en-US" sz="1200" b="0" i="0" kern="1200" dirty="0">
                <a:solidFill>
                  <a:schemeClr val="tx1"/>
                </a:solidFill>
                <a:effectLst/>
                <a:latin typeface="+mn-lt"/>
                <a:ea typeface="+mn-ea"/>
                <a:cs typeface="+mn-cs"/>
              </a:rPr>
              <a:t>Select a topic and you can likely find someone ready to share a PowerPoint lecture on that subject.  Synagogues, libraries and community centers, etc. have long been consumers of these types of programs.  Virtual presentations are likely to be less expensive than live presentations.  Investigate Speakers Bureaus from across the US.  Now is the time to remember the great lectures you heard about from colleagues who live in the next county or across the country.  There are no travel issues for the speakers.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Consider creating a lecture series and offering a subscription to increase funds raised and reduce advertising efforts.  Encourage attendees to bring a friend to each session to increase the dollars raised.    </a:t>
            </a:r>
            <a:br>
              <a:rPr lang="en-US" sz="1200" b="0" i="0" kern="1200" dirty="0">
                <a:solidFill>
                  <a:schemeClr val="tx1"/>
                </a:solidFill>
                <a:effectLst/>
                <a:latin typeface="+mn-lt"/>
                <a:ea typeface="+mn-ea"/>
                <a:cs typeface="+mn-cs"/>
              </a:rPr>
            </a:br>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397AF52-6E98-4186-BE20-C52B990F3C97}" type="slidenum">
              <a:rPr lang="en-US" smtClean="0"/>
              <a:t>9</a:t>
            </a:fld>
            <a:endParaRPr lang="en-US"/>
          </a:p>
        </p:txBody>
      </p:sp>
    </p:spTree>
    <p:extLst>
      <p:ext uri="{BB962C8B-B14F-4D97-AF65-F5344CB8AC3E}">
        <p14:creationId xmlns:p14="http://schemas.microsoft.com/office/powerpoint/2010/main" val="154681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Sending an email to units</a:t>
            </a:r>
          </a:p>
        </p:txBody>
      </p:sp>
      <p:sp>
        <p:nvSpPr>
          <p:cNvPr id="4" name="Slide Number Placeholder 3"/>
          <p:cNvSpPr>
            <a:spLocks noGrp="1"/>
          </p:cNvSpPr>
          <p:nvPr>
            <p:ph type="sldNum" sz="quarter" idx="5"/>
          </p:nvPr>
        </p:nvSpPr>
        <p:spPr/>
        <p:txBody>
          <a:bodyPr/>
          <a:lstStyle/>
          <a:p>
            <a:fld id="{2397AF52-6E98-4186-BE20-C52B990F3C97}" type="slidenum">
              <a:rPr lang="en-US" smtClean="0"/>
              <a:t>10</a:t>
            </a:fld>
            <a:endParaRPr lang="en-US"/>
          </a:p>
        </p:txBody>
      </p:sp>
    </p:spTree>
    <p:extLst>
      <p:ext uri="{BB962C8B-B14F-4D97-AF65-F5344CB8AC3E}">
        <p14:creationId xmlns:p14="http://schemas.microsoft.com/office/powerpoint/2010/main" val="187318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object 2"/>
          <p:cNvSpPr/>
          <p:nvPr userDrawn="1"/>
        </p:nvSpPr>
        <p:spPr>
          <a:xfrm>
            <a:off x="71170" y="77101"/>
            <a:ext cx="8996630" cy="5190224"/>
          </a:xfrm>
          <a:custGeom>
            <a:avLst/>
            <a:gdLst/>
            <a:ahLst/>
            <a:cxnLst/>
            <a:rect l="l" t="t" r="r" b="b"/>
            <a:pathLst>
              <a:path w="9820910" h="6003290">
                <a:moveTo>
                  <a:pt x="0" y="6002997"/>
                </a:moveTo>
                <a:lnTo>
                  <a:pt x="9820795" y="6002997"/>
                </a:lnTo>
                <a:lnTo>
                  <a:pt x="9820795" y="0"/>
                </a:lnTo>
                <a:lnTo>
                  <a:pt x="0" y="0"/>
                </a:lnTo>
                <a:lnTo>
                  <a:pt x="0" y="6002997"/>
                </a:lnTo>
                <a:close/>
              </a:path>
            </a:pathLst>
          </a:custGeom>
          <a:solidFill>
            <a:srgbClr val="E4EFF1"/>
          </a:solidFill>
        </p:spPr>
        <p:txBody>
          <a:bodyPr wrap="square" lIns="0" tIns="0" rIns="0" bIns="0" rtlCol="0"/>
          <a:lstStyle/>
          <a:p>
            <a:endParaRPr/>
          </a:p>
        </p:txBody>
      </p:sp>
      <p:sp>
        <p:nvSpPr>
          <p:cNvPr id="2" name="Title 1"/>
          <p:cNvSpPr>
            <a:spLocks noGrp="1"/>
          </p:cNvSpPr>
          <p:nvPr>
            <p:ph type="ctrTitle"/>
          </p:nvPr>
        </p:nvSpPr>
        <p:spPr>
          <a:xfrm>
            <a:off x="683285" y="440639"/>
            <a:ext cx="7772400" cy="2387600"/>
          </a:xfrm>
        </p:spPr>
        <p:txBody>
          <a:bodyPr anchor="b"/>
          <a:lstStyle>
            <a:lvl1pPr algn="ctr">
              <a:defRPr sz="6000">
                <a:latin typeface="+mn-lt"/>
              </a:defRPr>
            </a:lvl1pPr>
          </a:lstStyle>
          <a:p>
            <a:r>
              <a:rPr lang="en-US" dirty="0"/>
              <a:t>Click to edit Master title style</a:t>
            </a:r>
          </a:p>
        </p:txBody>
      </p:sp>
      <p:sp>
        <p:nvSpPr>
          <p:cNvPr id="3" name="Subtitle 2"/>
          <p:cNvSpPr>
            <a:spLocks noGrp="1"/>
          </p:cNvSpPr>
          <p:nvPr>
            <p:ph type="subTitle" idx="1"/>
          </p:nvPr>
        </p:nvSpPr>
        <p:spPr>
          <a:xfrm>
            <a:off x="1140485" y="3030538"/>
            <a:ext cx="6858000" cy="1655762"/>
          </a:xfrm>
        </p:spPr>
        <p:txBody>
          <a:bodyPr>
            <a:normAutofit/>
          </a:bodyPr>
          <a:lstStyle>
            <a:lvl1pPr marL="0" indent="0" algn="ctr">
              <a:buNone/>
              <a:defRPr sz="3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object 3"/>
          <p:cNvSpPr/>
          <p:nvPr userDrawn="1"/>
        </p:nvSpPr>
        <p:spPr>
          <a:xfrm>
            <a:off x="71170" y="5469624"/>
            <a:ext cx="8996630" cy="1205230"/>
          </a:xfrm>
          <a:custGeom>
            <a:avLst/>
            <a:gdLst/>
            <a:ahLst/>
            <a:cxnLst/>
            <a:rect l="l" t="t" r="r" b="b"/>
            <a:pathLst>
              <a:path w="9820910" h="1205229">
                <a:moveTo>
                  <a:pt x="0" y="1204798"/>
                </a:moveTo>
                <a:lnTo>
                  <a:pt x="9820795" y="1204798"/>
                </a:lnTo>
                <a:lnTo>
                  <a:pt x="9820795" y="0"/>
                </a:lnTo>
                <a:lnTo>
                  <a:pt x="0" y="0"/>
                </a:lnTo>
                <a:lnTo>
                  <a:pt x="0" y="1204798"/>
                </a:lnTo>
                <a:close/>
              </a:path>
            </a:pathLst>
          </a:custGeom>
          <a:solidFill>
            <a:srgbClr val="E4EFF1"/>
          </a:solidFill>
        </p:spPr>
        <p:txBody>
          <a:bodyPr wrap="square" lIns="0" tIns="0" rIns="0" bIns="0" rtlCol="0"/>
          <a:lstStyle/>
          <a:p>
            <a:endParaRPr/>
          </a:p>
        </p:txBody>
      </p:sp>
      <p:sp>
        <p:nvSpPr>
          <p:cNvPr id="9" name="object 4"/>
          <p:cNvSpPr/>
          <p:nvPr userDrawn="1"/>
        </p:nvSpPr>
        <p:spPr>
          <a:xfrm>
            <a:off x="683285" y="5988736"/>
            <a:ext cx="171450" cy="167005"/>
          </a:xfrm>
          <a:custGeom>
            <a:avLst/>
            <a:gdLst/>
            <a:ahLst/>
            <a:cxnLst/>
            <a:rect l="l" t="t" r="r" b="b"/>
            <a:pathLst>
              <a:path w="171450" h="167004">
                <a:moveTo>
                  <a:pt x="171348" y="0"/>
                </a:moveTo>
                <a:lnTo>
                  <a:pt x="0" y="0"/>
                </a:lnTo>
                <a:lnTo>
                  <a:pt x="0" y="166535"/>
                </a:lnTo>
                <a:lnTo>
                  <a:pt x="171348" y="166535"/>
                </a:lnTo>
                <a:lnTo>
                  <a:pt x="171348" y="0"/>
                </a:lnTo>
                <a:close/>
              </a:path>
            </a:pathLst>
          </a:custGeom>
          <a:solidFill>
            <a:srgbClr val="EE3124"/>
          </a:solidFill>
        </p:spPr>
        <p:txBody>
          <a:bodyPr wrap="square" lIns="0" tIns="0" rIns="0" bIns="0" rtlCol="0"/>
          <a:lstStyle/>
          <a:p>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42423" y="5630863"/>
            <a:ext cx="1717054" cy="914400"/>
          </a:xfrm>
          <a:prstGeom prst="rect">
            <a:avLst/>
          </a:prstGeom>
        </p:spPr>
      </p:pic>
    </p:spTree>
    <p:extLst>
      <p:ext uri="{BB962C8B-B14F-4D97-AF65-F5344CB8AC3E}">
        <p14:creationId xmlns:p14="http://schemas.microsoft.com/office/powerpoint/2010/main" val="3567780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E48BA1-13B3-46A7-8B3B-B1830E4030A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3174058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E48BA1-13B3-46A7-8B3B-B1830E4030A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910048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object 2"/>
          <p:cNvSpPr/>
          <p:nvPr userDrawn="1"/>
        </p:nvSpPr>
        <p:spPr>
          <a:xfrm>
            <a:off x="71170" y="77101"/>
            <a:ext cx="8996630" cy="5190224"/>
          </a:xfrm>
          <a:custGeom>
            <a:avLst/>
            <a:gdLst/>
            <a:ahLst/>
            <a:cxnLst/>
            <a:rect l="l" t="t" r="r" b="b"/>
            <a:pathLst>
              <a:path w="9820910" h="6003290">
                <a:moveTo>
                  <a:pt x="0" y="6002997"/>
                </a:moveTo>
                <a:lnTo>
                  <a:pt x="9820795" y="6002997"/>
                </a:lnTo>
                <a:lnTo>
                  <a:pt x="9820795" y="0"/>
                </a:lnTo>
                <a:lnTo>
                  <a:pt x="0" y="0"/>
                </a:lnTo>
                <a:lnTo>
                  <a:pt x="0" y="6002997"/>
                </a:lnTo>
                <a:close/>
              </a:path>
            </a:pathLst>
          </a:custGeom>
          <a:solidFill>
            <a:srgbClr val="E4EFF1"/>
          </a:solidFill>
        </p:spPr>
        <p:txBody>
          <a:bodyPr wrap="square" lIns="0" tIns="0" rIns="0" bIns="0" rtlCol="0"/>
          <a:lstStyle/>
          <a:p>
            <a:endParaRPr/>
          </a:p>
        </p:txBody>
      </p:sp>
      <p:sp>
        <p:nvSpPr>
          <p:cNvPr id="9" name="object 3"/>
          <p:cNvSpPr/>
          <p:nvPr userDrawn="1"/>
        </p:nvSpPr>
        <p:spPr>
          <a:xfrm>
            <a:off x="80695" y="5446713"/>
            <a:ext cx="8987105" cy="1228141"/>
          </a:xfrm>
          <a:custGeom>
            <a:avLst/>
            <a:gdLst/>
            <a:ahLst/>
            <a:cxnLst/>
            <a:rect l="l" t="t" r="r" b="b"/>
            <a:pathLst>
              <a:path w="9820910" h="1204595">
                <a:moveTo>
                  <a:pt x="0" y="1204061"/>
                </a:moveTo>
                <a:lnTo>
                  <a:pt x="9820795" y="1204061"/>
                </a:lnTo>
                <a:lnTo>
                  <a:pt x="9820795" y="0"/>
                </a:lnTo>
                <a:lnTo>
                  <a:pt x="0" y="0"/>
                </a:lnTo>
                <a:lnTo>
                  <a:pt x="0" y="1204061"/>
                </a:lnTo>
                <a:close/>
              </a:path>
            </a:pathLst>
          </a:custGeom>
          <a:solidFill>
            <a:srgbClr val="97D5C9"/>
          </a:solidFill>
        </p:spPr>
        <p:txBody>
          <a:bodyPr wrap="square" lIns="0" tIns="0" rIns="0" bIns="0" rtlCol="0"/>
          <a:lstStyle/>
          <a:p>
            <a:endParaRPr/>
          </a:p>
        </p:txBody>
      </p:sp>
      <p:sp>
        <p:nvSpPr>
          <p:cNvPr id="2" name="Title 1"/>
          <p:cNvSpPr>
            <a:spLocks noGrp="1"/>
          </p:cNvSpPr>
          <p:nvPr>
            <p:ph type="title"/>
          </p:nvPr>
        </p:nvSpPr>
        <p:spPr>
          <a:xfrm>
            <a:off x="323850" y="212726"/>
            <a:ext cx="7886700" cy="1035049"/>
          </a:xfrm>
        </p:spPr>
        <p:txBody>
          <a:bodyPr>
            <a:normAutofit/>
          </a:bodyPr>
          <a:lstStyle>
            <a:lvl1pPr>
              <a:defRPr sz="4000">
                <a:latin typeface="+mn-lt"/>
              </a:defRPr>
            </a:lvl1pPr>
          </a:lstStyle>
          <a:p>
            <a:r>
              <a:rPr lang="en-US" dirty="0"/>
              <a:t>Click to edit Master title style</a:t>
            </a:r>
          </a:p>
        </p:txBody>
      </p:sp>
      <p:sp>
        <p:nvSpPr>
          <p:cNvPr id="3" name="Content Placeholder 2"/>
          <p:cNvSpPr>
            <a:spLocks noGrp="1"/>
          </p:cNvSpPr>
          <p:nvPr>
            <p:ph idx="1"/>
          </p:nvPr>
        </p:nvSpPr>
        <p:spPr>
          <a:xfrm>
            <a:off x="323850" y="1383400"/>
            <a:ext cx="7886700" cy="3883925"/>
          </a:xfrm>
        </p:spPr>
        <p:txBody>
          <a:bodyPr/>
          <a:lstStyle>
            <a:lvl1pPr>
              <a:defRPr sz="3000"/>
            </a:lvl1pPr>
            <a:lvl2pPr>
              <a:defRPr sz="25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object 4"/>
          <p:cNvSpPr/>
          <p:nvPr userDrawn="1"/>
        </p:nvSpPr>
        <p:spPr>
          <a:xfrm>
            <a:off x="683285" y="5988736"/>
            <a:ext cx="171450" cy="167005"/>
          </a:xfrm>
          <a:custGeom>
            <a:avLst/>
            <a:gdLst/>
            <a:ahLst/>
            <a:cxnLst/>
            <a:rect l="l" t="t" r="r" b="b"/>
            <a:pathLst>
              <a:path w="171450" h="167004">
                <a:moveTo>
                  <a:pt x="171348" y="0"/>
                </a:moveTo>
                <a:lnTo>
                  <a:pt x="0" y="0"/>
                </a:lnTo>
                <a:lnTo>
                  <a:pt x="0" y="166535"/>
                </a:lnTo>
                <a:lnTo>
                  <a:pt x="171348" y="166535"/>
                </a:lnTo>
                <a:lnTo>
                  <a:pt x="171348" y="0"/>
                </a:lnTo>
                <a:close/>
              </a:path>
            </a:pathLst>
          </a:custGeom>
          <a:solidFill>
            <a:srgbClr val="EE3124"/>
          </a:solidFill>
        </p:spPr>
        <p:txBody>
          <a:bodyPr wrap="square" lIns="0" tIns="0" rIns="0" bIns="0" rtlCol="0"/>
          <a:lstStyle/>
          <a:p>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42423" y="5630863"/>
            <a:ext cx="1717054" cy="914400"/>
          </a:xfrm>
          <a:prstGeom prst="rect">
            <a:avLst/>
          </a:prstGeom>
        </p:spPr>
      </p:pic>
    </p:spTree>
    <p:extLst>
      <p:ext uri="{BB962C8B-B14F-4D97-AF65-F5344CB8AC3E}">
        <p14:creationId xmlns:p14="http://schemas.microsoft.com/office/powerpoint/2010/main" val="396413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E48BA1-13B3-46A7-8B3B-B1830E4030A8}"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277774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E48BA1-13B3-46A7-8B3B-B1830E4030A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79128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E48BA1-13B3-46A7-8B3B-B1830E4030A8}"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3868290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48BA1-13B3-46A7-8B3B-B1830E4030A8}"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1246347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48BA1-13B3-46A7-8B3B-B1830E4030A8}"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308528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E48BA1-13B3-46A7-8B3B-B1830E4030A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407019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E48BA1-13B3-46A7-8B3B-B1830E4030A8}"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CB8866-F5C5-4151-B11C-FB84C3FA4390}" type="slidenum">
              <a:rPr lang="en-US" smtClean="0"/>
              <a:t>‹#›</a:t>
            </a:fld>
            <a:endParaRPr lang="en-US"/>
          </a:p>
        </p:txBody>
      </p:sp>
    </p:spTree>
    <p:extLst>
      <p:ext uri="{BB962C8B-B14F-4D97-AF65-F5344CB8AC3E}">
        <p14:creationId xmlns:p14="http://schemas.microsoft.com/office/powerpoint/2010/main" val="705144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48BA1-13B3-46A7-8B3B-B1830E4030A8}" type="datetimeFigureOut">
              <a:rPr lang="en-US" smtClean="0"/>
              <a:t>6/18/2020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CB8866-F5C5-4151-B11C-FB84C3FA4390}" type="slidenum">
              <a:rPr lang="en-US" smtClean="0"/>
              <a:t>‹#›</a:t>
            </a:fld>
            <a:endParaRPr lang="en-US"/>
          </a:p>
        </p:txBody>
      </p:sp>
    </p:spTree>
    <p:extLst>
      <p:ext uri="{BB962C8B-B14F-4D97-AF65-F5344CB8AC3E}">
        <p14:creationId xmlns:p14="http://schemas.microsoft.com/office/powerpoint/2010/main" val="3001123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freedman@hadassah.org" TargetMode="External"/><Relationship Id="rId2" Type="http://schemas.openxmlformats.org/officeDocument/2006/relationships/hyperlink" Target="mailto:vkovacs@hadassah.org" TargetMode="External"/><Relationship Id="rId1" Type="http://schemas.openxmlformats.org/officeDocument/2006/relationships/slideLayout" Target="../slideLayouts/slideLayout1.xml"/><Relationship Id="rId4" Type="http://schemas.openxmlformats.org/officeDocument/2006/relationships/hyperlink" Target="https://www.dropbox.com/s/kodaqrru6jc2fzh/Peg%20Hadassah%20-%20zoom_0.mp4?dl=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elyons@hadassah.org" TargetMode="External"/><Relationship Id="rId2" Type="http://schemas.openxmlformats.org/officeDocument/2006/relationships/hyperlink" Target="mailto:lbajrami@hadassah.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A535C-B80E-4650-9138-29685EB3C783}"/>
              </a:ext>
            </a:extLst>
          </p:cNvPr>
          <p:cNvSpPr>
            <a:spLocks noGrp="1"/>
          </p:cNvSpPr>
          <p:nvPr>
            <p:ph type="ctrTitle"/>
          </p:nvPr>
        </p:nvSpPr>
        <p:spPr>
          <a:xfrm>
            <a:off x="683285" y="440639"/>
            <a:ext cx="7772400" cy="900481"/>
          </a:xfrm>
        </p:spPr>
        <p:txBody>
          <a:bodyPr>
            <a:normAutofit fontScale="90000"/>
          </a:bodyPr>
          <a:lstStyle/>
          <a:p>
            <a:pPr algn="l"/>
            <a:r>
              <a:rPr lang="en-US" b="1" dirty="0"/>
              <a:t>Philanthropy Division</a:t>
            </a:r>
          </a:p>
        </p:txBody>
      </p:sp>
      <p:sp>
        <p:nvSpPr>
          <p:cNvPr id="3" name="Subtitle 2">
            <a:extLst>
              <a:ext uri="{FF2B5EF4-FFF2-40B4-BE49-F238E27FC236}">
                <a16:creationId xmlns:a16="http://schemas.microsoft.com/office/drawing/2014/main" id="{BF294AA8-B537-4FAE-9136-C44187192220}"/>
              </a:ext>
            </a:extLst>
          </p:cNvPr>
          <p:cNvSpPr>
            <a:spLocks noGrp="1"/>
          </p:cNvSpPr>
          <p:nvPr>
            <p:ph type="subTitle" idx="1"/>
          </p:nvPr>
        </p:nvSpPr>
        <p:spPr>
          <a:xfrm>
            <a:off x="772160" y="1859280"/>
            <a:ext cx="7874000" cy="2827020"/>
          </a:xfrm>
        </p:spPr>
        <p:txBody>
          <a:bodyPr/>
          <a:lstStyle/>
          <a:p>
            <a:pPr algn="l"/>
            <a:r>
              <a:rPr lang="en-US" b="1" dirty="0"/>
              <a:t>Viviane Kovacs, Coordinator </a:t>
            </a:r>
            <a:r>
              <a:rPr lang="en-US" dirty="0">
                <a:hlinkClick r:id="rId2"/>
              </a:rPr>
              <a:t>vkovacs@hadassah.org</a:t>
            </a:r>
            <a:endParaRPr lang="en-US" dirty="0"/>
          </a:p>
          <a:p>
            <a:pPr algn="l"/>
            <a:endParaRPr lang="en-US" dirty="0"/>
          </a:p>
          <a:p>
            <a:pPr algn="l"/>
            <a:r>
              <a:rPr lang="en-US" b="1" dirty="0"/>
              <a:t>Ruth Ann Freedman, Vice Coordinator</a:t>
            </a:r>
            <a:r>
              <a:rPr lang="en-US" dirty="0"/>
              <a:t> </a:t>
            </a:r>
            <a:r>
              <a:rPr lang="en-US" dirty="0">
                <a:hlinkClick r:id="rId3"/>
              </a:rPr>
              <a:t>rafreedman@hadassah.org</a:t>
            </a:r>
            <a:r>
              <a:rPr lang="en-US" dirty="0"/>
              <a:t> </a:t>
            </a:r>
          </a:p>
        </p:txBody>
      </p:sp>
      <p:sp>
        <p:nvSpPr>
          <p:cNvPr id="5" name="object 25">
            <a:extLst>
              <a:ext uri="{FF2B5EF4-FFF2-40B4-BE49-F238E27FC236}">
                <a16:creationId xmlns:a16="http://schemas.microsoft.com/office/drawing/2014/main" id="{C158DA4C-C687-4C2E-B53A-51E6F0CE6C0B}"/>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
        <p:nvSpPr>
          <p:cNvPr id="4" name="TextBox 3">
            <a:extLst>
              <a:ext uri="{FF2B5EF4-FFF2-40B4-BE49-F238E27FC236}">
                <a16:creationId xmlns:a16="http://schemas.microsoft.com/office/drawing/2014/main" id="{3D6CE75C-49E5-412A-A728-9DC02A5DF23E}"/>
              </a:ext>
            </a:extLst>
          </p:cNvPr>
          <p:cNvSpPr txBox="1"/>
          <p:nvPr/>
        </p:nvSpPr>
        <p:spPr>
          <a:xfrm>
            <a:off x="537359" y="4686300"/>
            <a:ext cx="8167752" cy="338554"/>
          </a:xfrm>
          <a:prstGeom prst="rect">
            <a:avLst/>
          </a:prstGeom>
          <a:noFill/>
        </p:spPr>
        <p:txBody>
          <a:bodyPr wrap="square" rtlCol="0">
            <a:spAutoFit/>
          </a:bodyPr>
          <a:lstStyle/>
          <a:p>
            <a:r>
              <a:rPr lang="en-US" sz="1600" u="sng">
                <a:hlinkClick r:id="rId4"/>
              </a:rPr>
              <a:t>https://www.dropbox.com/s/kodaqrru6jc2fzh/Peg%20Hadassah%20-%20zoom_0.mp4?dl=0</a:t>
            </a:r>
            <a:endParaRPr lang="en-US" sz="1600"/>
          </a:p>
        </p:txBody>
      </p:sp>
    </p:spTree>
    <p:extLst>
      <p:ext uri="{BB962C8B-B14F-4D97-AF65-F5344CB8AC3E}">
        <p14:creationId xmlns:p14="http://schemas.microsoft.com/office/powerpoint/2010/main" val="1558762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12D75-37CA-4AE2-9640-E8E9FCA0F44A}"/>
              </a:ext>
            </a:extLst>
          </p:cNvPr>
          <p:cNvSpPr>
            <a:spLocks noGrp="1"/>
          </p:cNvSpPr>
          <p:nvPr>
            <p:ph type="title"/>
          </p:nvPr>
        </p:nvSpPr>
        <p:spPr/>
        <p:txBody>
          <a:bodyPr>
            <a:normAutofit fontScale="90000"/>
          </a:bodyPr>
          <a:lstStyle/>
          <a:p>
            <a:pPr algn="ctr"/>
            <a:br>
              <a:rPr lang="en-US" b="1" dirty="0"/>
            </a:br>
            <a:r>
              <a:rPr lang="en-US" b="1" dirty="0"/>
              <a:t>Sharing With Units</a:t>
            </a:r>
            <a:br>
              <a:rPr lang="en-US" b="1" dirty="0"/>
            </a:br>
            <a:endParaRPr lang="en-US" b="1" dirty="0"/>
          </a:p>
        </p:txBody>
      </p:sp>
      <p:sp>
        <p:nvSpPr>
          <p:cNvPr id="3" name="Content Placeholder 2">
            <a:extLst>
              <a:ext uri="{FF2B5EF4-FFF2-40B4-BE49-F238E27FC236}">
                <a16:creationId xmlns:a16="http://schemas.microsoft.com/office/drawing/2014/main" id="{EA66397B-F647-43DE-9232-689935ACF43A}"/>
              </a:ext>
            </a:extLst>
          </p:cNvPr>
          <p:cNvSpPr>
            <a:spLocks noGrp="1"/>
          </p:cNvSpPr>
          <p:nvPr>
            <p:ph idx="1"/>
          </p:nvPr>
        </p:nvSpPr>
        <p:spPr/>
        <p:txBody>
          <a:bodyPr>
            <a:normAutofit fontScale="92500" lnSpcReduction="10000"/>
          </a:bodyPr>
          <a:lstStyle/>
          <a:p>
            <a:r>
              <a:rPr lang="en-US" dirty="0"/>
              <a:t>National</a:t>
            </a:r>
          </a:p>
          <a:p>
            <a:pPr lvl="1" fontAlgn="base"/>
            <a:r>
              <a:rPr lang="en-US" sz="2700" dirty="0"/>
              <a:t>Virtual Grassroots Fundraising and Engagement Strategies</a:t>
            </a:r>
            <a:endParaRPr lang="en-US" sz="4900" dirty="0"/>
          </a:p>
          <a:p>
            <a:pPr fontAlgn="base"/>
            <a:r>
              <a:rPr lang="en-US" sz="3200" dirty="0"/>
              <a:t>A Guide for Hadassah Leaders</a:t>
            </a:r>
            <a:endParaRPr lang="en-US" sz="5400" dirty="0"/>
          </a:p>
          <a:p>
            <a:pPr lvl="1"/>
            <a:r>
              <a:rPr lang="en-US" dirty="0"/>
              <a:t>H News</a:t>
            </a:r>
          </a:p>
          <a:p>
            <a:pPr lvl="1"/>
            <a:r>
              <a:rPr lang="en-US" dirty="0"/>
              <a:t>Hadassah @ Home</a:t>
            </a:r>
          </a:p>
          <a:p>
            <a:r>
              <a:rPr lang="en-US" dirty="0"/>
              <a:t>Personal Share - Region Presidents to Units</a:t>
            </a:r>
          </a:p>
          <a:p>
            <a:pPr marL="0" indent="0">
              <a:buNone/>
            </a:pPr>
            <a:br>
              <a:rPr lang="en-US" dirty="0"/>
            </a:br>
            <a:endParaRPr lang="en-US" dirty="0"/>
          </a:p>
        </p:txBody>
      </p:sp>
      <p:sp>
        <p:nvSpPr>
          <p:cNvPr id="4" name="object 25">
            <a:extLst>
              <a:ext uri="{FF2B5EF4-FFF2-40B4-BE49-F238E27FC236}">
                <a16:creationId xmlns:a16="http://schemas.microsoft.com/office/drawing/2014/main" id="{74E87E21-FDD1-417C-A3A3-F9FEC188A3DC}"/>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383155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C6CB2-747E-4DAE-BC37-FFBA2652ACB8}"/>
              </a:ext>
            </a:extLst>
          </p:cNvPr>
          <p:cNvSpPr>
            <a:spLocks noGrp="1"/>
          </p:cNvSpPr>
          <p:nvPr>
            <p:ph type="title"/>
          </p:nvPr>
        </p:nvSpPr>
        <p:spPr/>
        <p:txBody>
          <a:bodyPr>
            <a:normAutofit fontScale="90000"/>
          </a:bodyPr>
          <a:lstStyle/>
          <a:p>
            <a:pPr algn="ctr"/>
            <a:br>
              <a:rPr lang="en-US" b="1" dirty="0"/>
            </a:br>
            <a:r>
              <a:rPr lang="en-US" b="1" dirty="0"/>
              <a:t>All Documents will be Uploaded:</a:t>
            </a:r>
            <a:br>
              <a:rPr lang="en-US" b="1" dirty="0"/>
            </a:br>
            <a:endParaRPr lang="en-US" b="1" dirty="0"/>
          </a:p>
        </p:txBody>
      </p:sp>
      <p:sp>
        <p:nvSpPr>
          <p:cNvPr id="3" name="Content Placeholder 2">
            <a:extLst>
              <a:ext uri="{FF2B5EF4-FFF2-40B4-BE49-F238E27FC236}">
                <a16:creationId xmlns:a16="http://schemas.microsoft.com/office/drawing/2014/main" id="{D0717A3B-2CA9-469E-8FB0-4C41FF5C8E67}"/>
              </a:ext>
            </a:extLst>
          </p:cNvPr>
          <p:cNvSpPr>
            <a:spLocks noGrp="1"/>
          </p:cNvSpPr>
          <p:nvPr>
            <p:ph idx="1"/>
          </p:nvPr>
        </p:nvSpPr>
        <p:spPr>
          <a:xfrm>
            <a:off x="619760" y="1383400"/>
            <a:ext cx="8067040" cy="3883925"/>
          </a:xfrm>
        </p:spPr>
        <p:txBody>
          <a:bodyPr/>
          <a:lstStyle/>
          <a:p>
            <a:r>
              <a:rPr lang="en-US" dirty="0"/>
              <a:t>Presidents’ Library</a:t>
            </a:r>
          </a:p>
          <a:p>
            <a:pPr fontAlgn="base"/>
            <a:r>
              <a:rPr lang="en-US" dirty="0"/>
              <a:t>My Hadassah - Speakers Bureau</a:t>
            </a:r>
          </a:p>
          <a:p>
            <a:pPr fontAlgn="base"/>
            <a:r>
              <a:rPr lang="en-US" dirty="0"/>
              <a:t>Sent in the next Presidents’ Packet, June 22nd</a:t>
            </a:r>
          </a:p>
          <a:p>
            <a:endParaRPr lang="en-US" dirty="0"/>
          </a:p>
        </p:txBody>
      </p:sp>
      <p:sp>
        <p:nvSpPr>
          <p:cNvPr id="4" name="object 25">
            <a:extLst>
              <a:ext uri="{FF2B5EF4-FFF2-40B4-BE49-F238E27FC236}">
                <a16:creationId xmlns:a16="http://schemas.microsoft.com/office/drawing/2014/main" id="{88663CC9-2439-46D5-AEC3-C9EBAEA64D14}"/>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3982220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E7E9-EAD6-4321-AAA1-1604B381D6D1}"/>
              </a:ext>
            </a:extLst>
          </p:cNvPr>
          <p:cNvSpPr>
            <a:spLocks noGrp="1"/>
          </p:cNvSpPr>
          <p:nvPr>
            <p:ph type="title"/>
          </p:nvPr>
        </p:nvSpPr>
        <p:spPr>
          <a:xfrm>
            <a:off x="323850" y="365126"/>
            <a:ext cx="7886700" cy="1035049"/>
          </a:xfrm>
        </p:spPr>
        <p:txBody>
          <a:bodyPr>
            <a:normAutofit fontScale="90000"/>
          </a:bodyPr>
          <a:lstStyle/>
          <a:p>
            <a:r>
              <a:rPr lang="en-US" b="1" dirty="0"/>
              <a:t>Presentation by Philanthropy Division in collaboration with:</a:t>
            </a:r>
          </a:p>
        </p:txBody>
      </p:sp>
      <p:sp>
        <p:nvSpPr>
          <p:cNvPr id="3" name="Content Placeholder 2">
            <a:extLst>
              <a:ext uri="{FF2B5EF4-FFF2-40B4-BE49-F238E27FC236}">
                <a16:creationId xmlns:a16="http://schemas.microsoft.com/office/drawing/2014/main" id="{F5BB509E-6B90-4CC1-BA85-7E30771ABC0E}"/>
              </a:ext>
            </a:extLst>
          </p:cNvPr>
          <p:cNvSpPr>
            <a:spLocks noGrp="1"/>
          </p:cNvSpPr>
          <p:nvPr>
            <p:ph idx="1"/>
          </p:nvPr>
        </p:nvSpPr>
        <p:spPr>
          <a:xfrm>
            <a:off x="323850" y="1871449"/>
            <a:ext cx="8505190" cy="3611245"/>
          </a:xfrm>
        </p:spPr>
        <p:txBody>
          <a:bodyPr/>
          <a:lstStyle/>
          <a:p>
            <a:pPr>
              <a:buFont typeface="Wingdings" panose="05000000000000000000" pitchFamily="2" charset="2"/>
              <a:buChar char="Ø"/>
            </a:pPr>
            <a:r>
              <a:rPr lang="en-US" b="1" dirty="0"/>
              <a:t>Speakers Bureau </a:t>
            </a:r>
            <a:r>
              <a:rPr lang="en-US" dirty="0"/>
              <a:t>– Ellyn Lyons and </a:t>
            </a:r>
            <a:r>
              <a:rPr lang="en-US" dirty="0" err="1"/>
              <a:t>Lindita</a:t>
            </a:r>
            <a:r>
              <a:rPr lang="en-US" dirty="0"/>
              <a:t> </a:t>
            </a:r>
            <a:r>
              <a:rPr lang="en-US" dirty="0" err="1"/>
              <a:t>Bajrami</a:t>
            </a:r>
            <a:endParaRPr lang="en-US" dirty="0"/>
          </a:p>
          <a:p>
            <a:pPr>
              <a:buFont typeface="Wingdings" panose="05000000000000000000" pitchFamily="2" charset="2"/>
              <a:buChar char="Ø"/>
            </a:pPr>
            <a:r>
              <a:rPr lang="en-US" b="1" dirty="0"/>
              <a:t>Campus Campaign Chair </a:t>
            </a:r>
            <a:r>
              <a:rPr lang="en-US" dirty="0"/>
              <a:t>– Miki Schulman</a:t>
            </a:r>
          </a:p>
          <a:p>
            <a:pPr>
              <a:buFont typeface="Wingdings" panose="05000000000000000000" pitchFamily="2" charset="2"/>
              <a:buChar char="Ø"/>
            </a:pPr>
            <a:r>
              <a:rPr lang="en-US" b="1" dirty="0"/>
              <a:t>Grassroots Fundraising Department </a:t>
            </a:r>
            <a:r>
              <a:rPr lang="en-US" dirty="0"/>
              <a:t>– Tracey </a:t>
            </a:r>
            <a:r>
              <a:rPr lang="en-US" dirty="0" err="1"/>
              <a:t>Drayer</a:t>
            </a:r>
            <a:r>
              <a:rPr lang="en-US" dirty="0"/>
              <a:t>, </a:t>
            </a:r>
            <a:r>
              <a:rPr lang="en-US" dirty="0" err="1"/>
              <a:t>Rosey</a:t>
            </a:r>
            <a:r>
              <a:rPr lang="en-US" dirty="0"/>
              <a:t> Torres, and Max Winer</a:t>
            </a:r>
          </a:p>
        </p:txBody>
      </p:sp>
      <p:sp>
        <p:nvSpPr>
          <p:cNvPr id="5" name="object 25">
            <a:extLst>
              <a:ext uri="{FF2B5EF4-FFF2-40B4-BE49-F238E27FC236}">
                <a16:creationId xmlns:a16="http://schemas.microsoft.com/office/drawing/2014/main" id="{9FDDB419-D93F-4C5A-9826-E20858069ED0}"/>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3461731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998FF-C22E-4281-B0DD-5EA64821BBA1}"/>
              </a:ext>
            </a:extLst>
          </p:cNvPr>
          <p:cNvSpPr>
            <a:spLocks noGrp="1"/>
          </p:cNvSpPr>
          <p:nvPr>
            <p:ph type="title"/>
          </p:nvPr>
        </p:nvSpPr>
        <p:spPr/>
        <p:txBody>
          <a:bodyPr>
            <a:normAutofit fontScale="90000"/>
          </a:bodyPr>
          <a:lstStyle/>
          <a:p>
            <a:pPr algn="ctr"/>
            <a:r>
              <a:rPr lang="en-US" b="1" dirty="0"/>
              <a:t>Top Grassroots Fundraising and Engagement Activities</a:t>
            </a:r>
          </a:p>
        </p:txBody>
      </p:sp>
      <p:sp>
        <p:nvSpPr>
          <p:cNvPr id="3" name="Content Placeholder 2">
            <a:extLst>
              <a:ext uri="{FF2B5EF4-FFF2-40B4-BE49-F238E27FC236}">
                <a16:creationId xmlns:a16="http://schemas.microsoft.com/office/drawing/2014/main" id="{C7CDADDC-4166-404E-BE51-61EF92DAC666}"/>
              </a:ext>
            </a:extLst>
          </p:cNvPr>
          <p:cNvSpPr>
            <a:spLocks noGrp="1"/>
          </p:cNvSpPr>
          <p:nvPr>
            <p:ph idx="1"/>
          </p:nvPr>
        </p:nvSpPr>
        <p:spPr>
          <a:xfrm>
            <a:off x="307680" y="1680011"/>
            <a:ext cx="8627110" cy="3883925"/>
          </a:xfrm>
        </p:spPr>
        <p:txBody>
          <a:bodyPr>
            <a:normAutofit/>
          </a:bodyPr>
          <a:lstStyle/>
          <a:p>
            <a:pPr>
              <a:buFont typeface="Wingdings" panose="05000000000000000000" pitchFamily="2" charset="2"/>
              <a:buChar char="§"/>
            </a:pPr>
            <a:r>
              <a:rPr lang="en-US" b="1" dirty="0"/>
              <a:t>Virtual Meetings: Zoom Philanthropy Speakers Tour by the Speakers Bureau </a:t>
            </a:r>
            <a:r>
              <a:rPr lang="en-US" dirty="0"/>
              <a:t>		</a:t>
            </a:r>
          </a:p>
          <a:p>
            <a:pPr lvl="1">
              <a:buFont typeface="Wingdings" panose="05000000000000000000" pitchFamily="2" charset="2"/>
              <a:buChar char="Ø"/>
            </a:pPr>
            <a:r>
              <a:rPr lang="en-US" dirty="0"/>
              <a:t>Philanthropy Speaker as core of program</a:t>
            </a:r>
          </a:p>
          <a:p>
            <a:pPr lvl="2">
              <a:buFont typeface="Wingdings" panose="05000000000000000000" pitchFamily="2" charset="2"/>
              <a:buChar char="Ø"/>
            </a:pPr>
            <a:r>
              <a:rPr lang="en-US" dirty="0"/>
              <a:t>Interview Style or Traditional Speaker</a:t>
            </a:r>
          </a:p>
          <a:p>
            <a:pPr lvl="1">
              <a:buFont typeface="Wingdings" panose="05000000000000000000" pitchFamily="2" charset="2"/>
              <a:buChar char="Ø"/>
            </a:pPr>
            <a:r>
              <a:rPr lang="en-US" dirty="0"/>
              <a:t>Philanthropy Speaker as a supplement to your program</a:t>
            </a:r>
          </a:p>
          <a:p>
            <a:pPr lvl="2">
              <a:buFont typeface="Wingdings" panose="05000000000000000000" pitchFamily="2" charset="2"/>
              <a:buChar char="Ø"/>
            </a:pPr>
            <a:r>
              <a:rPr lang="en-US" dirty="0"/>
              <a:t>Speaker as a complement to your primary speaker</a:t>
            </a:r>
          </a:p>
          <a:p>
            <a:pPr lvl="1">
              <a:buFont typeface="Wingdings" panose="05000000000000000000" pitchFamily="2" charset="2"/>
              <a:buChar char="Ø"/>
            </a:pPr>
            <a:r>
              <a:rPr lang="en-US" dirty="0"/>
              <a:t>Philanthropy Speaker as part of Region or Unit Meeting</a:t>
            </a:r>
          </a:p>
          <a:p>
            <a:pPr lvl="2">
              <a:buFont typeface="Wingdings" panose="05000000000000000000" pitchFamily="2" charset="2"/>
              <a:buChar char="Ø"/>
            </a:pPr>
            <a:r>
              <a:rPr lang="en-US" dirty="0"/>
              <a:t>Speaker as content information at board meeting or training</a:t>
            </a:r>
          </a:p>
          <a:p>
            <a:pPr lvl="2"/>
            <a:endParaRPr lang="en-US" dirty="0"/>
          </a:p>
          <a:p>
            <a:pPr lvl="1"/>
            <a:endParaRPr lang="en-US" dirty="0"/>
          </a:p>
        </p:txBody>
      </p:sp>
      <p:sp>
        <p:nvSpPr>
          <p:cNvPr id="4" name="object 25">
            <a:extLst>
              <a:ext uri="{FF2B5EF4-FFF2-40B4-BE49-F238E27FC236}">
                <a16:creationId xmlns:a16="http://schemas.microsoft.com/office/drawing/2014/main" id="{D7F655ED-DC22-457F-B8AC-6132FAA30131}"/>
              </a:ext>
            </a:extLst>
          </p:cNvPr>
          <p:cNvSpPr txBox="1">
            <a:spLocks/>
          </p:cNvSpPr>
          <p:nvPr/>
        </p:nvSpPr>
        <p:spPr>
          <a:xfrm>
            <a:off x="921725" y="5996173"/>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232988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0009E-4CB6-4892-A7E6-81C2195E466F}"/>
              </a:ext>
            </a:extLst>
          </p:cNvPr>
          <p:cNvSpPr>
            <a:spLocks noGrp="1"/>
          </p:cNvSpPr>
          <p:nvPr>
            <p:ph type="title"/>
          </p:nvPr>
        </p:nvSpPr>
        <p:spPr>
          <a:xfrm>
            <a:off x="323850" y="159141"/>
            <a:ext cx="7886700" cy="925609"/>
          </a:xfrm>
        </p:spPr>
        <p:txBody>
          <a:bodyPr>
            <a:normAutofit/>
          </a:bodyPr>
          <a:lstStyle/>
          <a:p>
            <a:r>
              <a:rPr lang="en-US" b="1" dirty="0">
                <a:solidFill>
                  <a:srgbClr val="7030A0"/>
                </a:solidFill>
              </a:rPr>
              <a:t>Speakers Bureau offers you:</a:t>
            </a:r>
            <a:endParaRPr lang="en-US" b="1" dirty="0"/>
          </a:p>
        </p:txBody>
      </p:sp>
      <p:sp>
        <p:nvSpPr>
          <p:cNvPr id="7" name="Rectangle 6">
            <a:extLst>
              <a:ext uri="{FF2B5EF4-FFF2-40B4-BE49-F238E27FC236}">
                <a16:creationId xmlns:a16="http://schemas.microsoft.com/office/drawing/2014/main" id="{31A3C339-B479-4B7D-BBAF-6AFA7D085641}"/>
              </a:ext>
            </a:extLst>
          </p:cNvPr>
          <p:cNvSpPr/>
          <p:nvPr/>
        </p:nvSpPr>
        <p:spPr>
          <a:xfrm>
            <a:off x="177282" y="1618666"/>
            <a:ext cx="3907038" cy="2677656"/>
          </a:xfrm>
          <a:prstGeom prst="rect">
            <a:avLst/>
          </a:prstGeom>
        </p:spPr>
        <p:txBody>
          <a:bodyPr wrap="square">
            <a:spAutoFit/>
          </a:bodyPr>
          <a:lstStyle/>
          <a:p>
            <a:r>
              <a:rPr lang="en-US" sz="2800" dirty="0"/>
              <a:t>A catalogue of virtual speakers (volunteers and staff) from the Philanthropy Division: </a:t>
            </a:r>
          </a:p>
          <a:p>
            <a:r>
              <a:rPr lang="en-US" sz="2800" dirty="0"/>
              <a:t>Presenters, Interviewers, and/or Fundraisers</a:t>
            </a:r>
          </a:p>
        </p:txBody>
      </p:sp>
      <p:pic>
        <p:nvPicPr>
          <p:cNvPr id="11" name="Picture 10" descr="List of Speakers - philanthropy updates - volunteers - Word">
            <a:extLst>
              <a:ext uri="{FF2B5EF4-FFF2-40B4-BE49-F238E27FC236}">
                <a16:creationId xmlns:a16="http://schemas.microsoft.com/office/drawing/2014/main" id="{6A2608A4-2BB3-4AF9-9BB2-925C39316929}"/>
              </a:ext>
            </a:extLst>
          </p:cNvPr>
          <p:cNvPicPr>
            <a:picLocks noChangeAspect="1"/>
          </p:cNvPicPr>
          <p:nvPr/>
        </p:nvPicPr>
        <p:blipFill rotWithShape="1">
          <a:blip r:embed="rId2">
            <a:extLst>
              <a:ext uri="{28A0092B-C50C-407E-A947-70E740481C1C}">
                <a14:useLocalDpi xmlns:a14="http://schemas.microsoft.com/office/drawing/2010/main" val="0"/>
              </a:ext>
            </a:extLst>
          </a:blip>
          <a:srcRect l="17401" t="18195" r="18795" b="3102"/>
          <a:stretch/>
        </p:blipFill>
        <p:spPr>
          <a:xfrm>
            <a:off x="4267200" y="853947"/>
            <a:ext cx="4608573" cy="4480560"/>
          </a:xfrm>
          <a:prstGeom prst="rect">
            <a:avLst/>
          </a:prstGeom>
        </p:spPr>
      </p:pic>
      <p:sp>
        <p:nvSpPr>
          <p:cNvPr id="9" name="object 25">
            <a:extLst>
              <a:ext uri="{FF2B5EF4-FFF2-40B4-BE49-F238E27FC236}">
                <a16:creationId xmlns:a16="http://schemas.microsoft.com/office/drawing/2014/main" id="{216A6C7B-F736-459A-BE60-90EA8AB3040F}"/>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501516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6C96D-BD1F-49D4-9EFC-D94FEA674AF2}"/>
              </a:ext>
            </a:extLst>
          </p:cNvPr>
          <p:cNvSpPr>
            <a:spLocks noGrp="1"/>
          </p:cNvSpPr>
          <p:nvPr>
            <p:ph type="title"/>
          </p:nvPr>
        </p:nvSpPr>
        <p:spPr>
          <a:xfrm>
            <a:off x="323850" y="212726"/>
            <a:ext cx="7886700" cy="1035049"/>
          </a:xfrm>
        </p:spPr>
        <p:txBody>
          <a:bodyPr/>
          <a:lstStyle/>
          <a:p>
            <a:r>
              <a:rPr lang="en-US" b="1" dirty="0">
                <a:solidFill>
                  <a:srgbClr val="7030A0"/>
                </a:solidFill>
              </a:rPr>
              <a:t>Speakers Bureau offers you:</a:t>
            </a:r>
            <a:endParaRPr lang="en-US" b="1" dirty="0"/>
          </a:p>
        </p:txBody>
      </p:sp>
      <p:sp>
        <p:nvSpPr>
          <p:cNvPr id="3" name="Content Placeholder 2">
            <a:extLst>
              <a:ext uri="{FF2B5EF4-FFF2-40B4-BE49-F238E27FC236}">
                <a16:creationId xmlns:a16="http://schemas.microsoft.com/office/drawing/2014/main" id="{CF7893BC-15FA-4F87-AC49-0BB83F483F00}"/>
              </a:ext>
            </a:extLst>
          </p:cNvPr>
          <p:cNvSpPr>
            <a:spLocks noGrp="1"/>
          </p:cNvSpPr>
          <p:nvPr>
            <p:ph idx="1"/>
          </p:nvPr>
        </p:nvSpPr>
        <p:spPr>
          <a:xfrm>
            <a:off x="519793" y="3154535"/>
            <a:ext cx="2372697" cy="520045"/>
          </a:xfrm>
        </p:spPr>
        <p:txBody>
          <a:bodyPr/>
          <a:lstStyle/>
          <a:p>
            <a:pPr marL="0" indent="0">
              <a:buNone/>
            </a:pPr>
            <a:r>
              <a:rPr lang="en-US" sz="2800" dirty="0"/>
              <a:t>Speakers’ bios</a:t>
            </a:r>
          </a:p>
          <a:p>
            <a:endParaRPr lang="en-US" dirty="0"/>
          </a:p>
        </p:txBody>
      </p:sp>
      <p:pic>
        <p:nvPicPr>
          <p:cNvPr id="4" name="Picture 3" descr="Ezrine, Karen  -  Compatibility Mode - Word">
            <a:extLst>
              <a:ext uri="{FF2B5EF4-FFF2-40B4-BE49-F238E27FC236}">
                <a16:creationId xmlns:a16="http://schemas.microsoft.com/office/drawing/2014/main" id="{9577E0D8-475F-4AC5-BA13-DF8BFC7E21D4}"/>
              </a:ext>
            </a:extLst>
          </p:cNvPr>
          <p:cNvPicPr>
            <a:picLocks noChangeAspect="1"/>
          </p:cNvPicPr>
          <p:nvPr/>
        </p:nvPicPr>
        <p:blipFill rotWithShape="1">
          <a:blip r:embed="rId2">
            <a:extLst>
              <a:ext uri="{28A0092B-C50C-407E-A947-70E740481C1C}">
                <a14:useLocalDpi xmlns:a14="http://schemas.microsoft.com/office/drawing/2010/main" val="0"/>
              </a:ext>
            </a:extLst>
          </a:blip>
          <a:srcRect l="14571" t="16797" r="15262" b="41905"/>
          <a:stretch/>
        </p:blipFill>
        <p:spPr>
          <a:xfrm>
            <a:off x="3225669" y="1998446"/>
            <a:ext cx="5691675" cy="2832225"/>
          </a:xfrm>
          <a:prstGeom prst="rect">
            <a:avLst/>
          </a:prstGeom>
        </p:spPr>
      </p:pic>
      <p:sp>
        <p:nvSpPr>
          <p:cNvPr id="6" name="object 25">
            <a:extLst>
              <a:ext uri="{FF2B5EF4-FFF2-40B4-BE49-F238E27FC236}">
                <a16:creationId xmlns:a16="http://schemas.microsoft.com/office/drawing/2014/main" id="{E2F0CDFE-98AF-4663-B1BF-C2EB15486440}"/>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4161464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0884B-FB9B-44DE-A9A5-2F42F45E895C}"/>
              </a:ext>
            </a:extLst>
          </p:cNvPr>
          <p:cNvSpPr>
            <a:spLocks noGrp="1"/>
          </p:cNvSpPr>
          <p:nvPr>
            <p:ph type="title"/>
          </p:nvPr>
        </p:nvSpPr>
        <p:spPr>
          <a:xfrm>
            <a:off x="323850" y="212726"/>
            <a:ext cx="7886700" cy="1035049"/>
          </a:xfrm>
        </p:spPr>
        <p:txBody>
          <a:bodyPr/>
          <a:lstStyle/>
          <a:p>
            <a:r>
              <a:rPr lang="en-US" b="1" dirty="0">
                <a:solidFill>
                  <a:srgbClr val="7030A0"/>
                </a:solidFill>
              </a:rPr>
              <a:t>Speakers Bureau offers you:</a:t>
            </a:r>
            <a:endParaRPr lang="en-US" b="1" dirty="0"/>
          </a:p>
        </p:txBody>
      </p:sp>
      <p:sp>
        <p:nvSpPr>
          <p:cNvPr id="6" name="Rectangle 5">
            <a:extLst>
              <a:ext uri="{FF2B5EF4-FFF2-40B4-BE49-F238E27FC236}">
                <a16:creationId xmlns:a16="http://schemas.microsoft.com/office/drawing/2014/main" id="{118687F4-70AC-40A4-B27A-5DC0443D3278}"/>
              </a:ext>
            </a:extLst>
          </p:cNvPr>
          <p:cNvSpPr/>
          <p:nvPr/>
        </p:nvSpPr>
        <p:spPr>
          <a:xfrm>
            <a:off x="147934" y="2068485"/>
            <a:ext cx="3153747" cy="2246769"/>
          </a:xfrm>
          <a:prstGeom prst="rect">
            <a:avLst/>
          </a:prstGeom>
        </p:spPr>
        <p:txBody>
          <a:bodyPr wrap="square">
            <a:spAutoFit/>
          </a:bodyPr>
          <a:lstStyle/>
          <a:p>
            <a:r>
              <a:rPr lang="en-US" sz="2800" dirty="0"/>
              <a:t>Interview Questions specific to each speaker (for interview-style event)</a:t>
            </a:r>
          </a:p>
        </p:txBody>
      </p:sp>
      <p:pic>
        <p:nvPicPr>
          <p:cNvPr id="14" name="Picture 13" descr="Virtual Speaker - Karen Ezrine - Word">
            <a:extLst>
              <a:ext uri="{FF2B5EF4-FFF2-40B4-BE49-F238E27FC236}">
                <a16:creationId xmlns:a16="http://schemas.microsoft.com/office/drawing/2014/main" id="{3F2ED9F5-68FC-41DF-AF21-B0B9A0F0E534}"/>
              </a:ext>
            </a:extLst>
          </p:cNvPr>
          <p:cNvPicPr>
            <a:picLocks noChangeAspect="1"/>
          </p:cNvPicPr>
          <p:nvPr/>
        </p:nvPicPr>
        <p:blipFill rotWithShape="1">
          <a:blip r:embed="rId2">
            <a:extLst>
              <a:ext uri="{28A0092B-C50C-407E-A947-70E740481C1C}">
                <a14:useLocalDpi xmlns:a14="http://schemas.microsoft.com/office/drawing/2010/main" val="0"/>
              </a:ext>
            </a:extLst>
          </a:blip>
          <a:srcRect l="15377" t="18195" r="17332" b="34966"/>
          <a:stretch/>
        </p:blipFill>
        <p:spPr>
          <a:xfrm>
            <a:off x="3485847" y="1613730"/>
            <a:ext cx="5510219" cy="3242750"/>
          </a:xfrm>
          <a:prstGeom prst="rect">
            <a:avLst/>
          </a:prstGeom>
        </p:spPr>
      </p:pic>
      <p:sp>
        <p:nvSpPr>
          <p:cNvPr id="7" name="object 25">
            <a:extLst>
              <a:ext uri="{FF2B5EF4-FFF2-40B4-BE49-F238E27FC236}">
                <a16:creationId xmlns:a16="http://schemas.microsoft.com/office/drawing/2014/main" id="{48E38698-89FE-4CC8-8699-50C11EE27685}"/>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159134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2598F-3F8E-4044-9E10-97C3DD140784}"/>
              </a:ext>
            </a:extLst>
          </p:cNvPr>
          <p:cNvSpPr>
            <a:spLocks noGrp="1"/>
          </p:cNvSpPr>
          <p:nvPr>
            <p:ph type="title"/>
          </p:nvPr>
        </p:nvSpPr>
        <p:spPr>
          <a:xfrm>
            <a:off x="323850" y="147412"/>
            <a:ext cx="7966710" cy="586347"/>
          </a:xfrm>
        </p:spPr>
        <p:txBody>
          <a:bodyPr>
            <a:normAutofit fontScale="90000"/>
          </a:bodyPr>
          <a:lstStyle/>
          <a:p>
            <a:r>
              <a:rPr lang="en-US" b="1" dirty="0">
                <a:solidFill>
                  <a:srgbClr val="7030A0"/>
                </a:solidFill>
              </a:rPr>
              <a:t>What Speakers </a:t>
            </a:r>
            <a:r>
              <a:rPr lang="en-US" sz="4400" b="1" dirty="0">
                <a:solidFill>
                  <a:srgbClr val="7030A0"/>
                </a:solidFill>
              </a:rPr>
              <a:t>Bureau</a:t>
            </a:r>
            <a:r>
              <a:rPr lang="en-US" b="1" dirty="0">
                <a:solidFill>
                  <a:srgbClr val="7030A0"/>
                </a:solidFill>
              </a:rPr>
              <a:t> needs from you:</a:t>
            </a:r>
          </a:p>
        </p:txBody>
      </p:sp>
      <p:sp>
        <p:nvSpPr>
          <p:cNvPr id="3" name="Content Placeholder 2">
            <a:extLst>
              <a:ext uri="{FF2B5EF4-FFF2-40B4-BE49-F238E27FC236}">
                <a16:creationId xmlns:a16="http://schemas.microsoft.com/office/drawing/2014/main" id="{3480CE6F-82E5-4462-B668-B3668EAAC0F7}"/>
              </a:ext>
            </a:extLst>
          </p:cNvPr>
          <p:cNvSpPr>
            <a:spLocks noGrp="1"/>
          </p:cNvSpPr>
          <p:nvPr>
            <p:ph idx="1"/>
          </p:nvPr>
        </p:nvSpPr>
        <p:spPr>
          <a:xfrm>
            <a:off x="323851" y="1383400"/>
            <a:ext cx="3247930" cy="3883925"/>
          </a:xfrm>
        </p:spPr>
        <p:txBody>
          <a:bodyPr/>
          <a:lstStyle/>
          <a:p>
            <a:pPr marL="0" indent="0">
              <a:buNone/>
            </a:pPr>
            <a:r>
              <a:rPr lang="en-US" sz="2000" dirty="0"/>
              <a:t>Speaker Request Form (can be found in Presidents Library and Speakers Bureau)</a:t>
            </a:r>
          </a:p>
          <a:p>
            <a:r>
              <a:rPr lang="en-US" sz="2000" dirty="0"/>
              <a:t>Please complete the form 2 – 4 weeks in advance of event </a:t>
            </a:r>
          </a:p>
          <a:p>
            <a:r>
              <a:rPr lang="en-US" sz="2000" dirty="0"/>
              <a:t>List the type of event</a:t>
            </a:r>
          </a:p>
          <a:p>
            <a:r>
              <a:rPr lang="en-US" sz="2000" dirty="0"/>
              <a:t>Tell us what you need.. a speaker, or an interviewer, or a fundraiser? (or any combination)</a:t>
            </a:r>
          </a:p>
          <a:p>
            <a:endParaRPr lang="en-US" dirty="0"/>
          </a:p>
        </p:txBody>
      </p:sp>
      <p:sp>
        <p:nvSpPr>
          <p:cNvPr id="5" name="Rectangle 4">
            <a:extLst>
              <a:ext uri="{FF2B5EF4-FFF2-40B4-BE49-F238E27FC236}">
                <a16:creationId xmlns:a16="http://schemas.microsoft.com/office/drawing/2014/main" id="{08554106-C83C-4396-ABAD-C7999ED2C9BB}"/>
              </a:ext>
            </a:extLst>
          </p:cNvPr>
          <p:cNvSpPr/>
          <p:nvPr/>
        </p:nvSpPr>
        <p:spPr>
          <a:xfrm>
            <a:off x="854929" y="5916966"/>
            <a:ext cx="3826881" cy="338554"/>
          </a:xfrm>
          <a:prstGeom prst="rect">
            <a:avLst/>
          </a:prstGeom>
        </p:spPr>
        <p:txBody>
          <a:bodyPr wrap="none">
            <a:spAutoFit/>
          </a:bodyPr>
          <a:lstStyle/>
          <a:p>
            <a:pPr marL="12700" lvl="0" defTabSz="457200">
              <a:defRPr/>
            </a:pPr>
            <a:r>
              <a:rPr lang="en-US" sz="1600" b="1" spc="70"/>
              <a:t>Region President’s Call – June 15, 2020</a:t>
            </a:r>
            <a:endParaRPr lang="en-US" sz="1600" b="1" spc="70" dirty="0"/>
          </a:p>
        </p:txBody>
      </p:sp>
      <p:pic>
        <p:nvPicPr>
          <p:cNvPr id="7" name="Picture 6" descr="Speaker Request Form - Draft - Word">
            <a:extLst>
              <a:ext uri="{FF2B5EF4-FFF2-40B4-BE49-F238E27FC236}">
                <a16:creationId xmlns:a16="http://schemas.microsoft.com/office/drawing/2014/main" id="{BB54C46F-FE90-40B0-9F08-8FAD138E0BBC}"/>
              </a:ext>
            </a:extLst>
          </p:cNvPr>
          <p:cNvPicPr>
            <a:picLocks noChangeAspect="1"/>
          </p:cNvPicPr>
          <p:nvPr/>
        </p:nvPicPr>
        <p:blipFill rotWithShape="1">
          <a:blip r:embed="rId2">
            <a:extLst>
              <a:ext uri="{28A0092B-C50C-407E-A947-70E740481C1C}">
                <a14:useLocalDpi xmlns:a14="http://schemas.microsoft.com/office/drawing/2010/main" val="0"/>
              </a:ext>
            </a:extLst>
          </a:blip>
          <a:srcRect l="17508" t="18640" r="19117" b="2728"/>
          <a:stretch/>
        </p:blipFill>
        <p:spPr>
          <a:xfrm>
            <a:off x="4144954" y="695325"/>
            <a:ext cx="4675195" cy="4572000"/>
          </a:xfrm>
          <a:prstGeom prst="rect">
            <a:avLst/>
          </a:prstGeom>
        </p:spPr>
      </p:pic>
    </p:spTree>
    <p:extLst>
      <p:ext uri="{BB962C8B-B14F-4D97-AF65-F5344CB8AC3E}">
        <p14:creationId xmlns:p14="http://schemas.microsoft.com/office/powerpoint/2010/main" val="297590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D380F-2A94-4994-AFC3-CC47F9B99502}"/>
              </a:ext>
            </a:extLst>
          </p:cNvPr>
          <p:cNvSpPr>
            <a:spLocks noGrp="1"/>
          </p:cNvSpPr>
          <p:nvPr>
            <p:ph type="title"/>
          </p:nvPr>
        </p:nvSpPr>
        <p:spPr>
          <a:xfrm>
            <a:off x="323850" y="212727"/>
            <a:ext cx="7886700" cy="681354"/>
          </a:xfrm>
        </p:spPr>
        <p:txBody>
          <a:bodyPr>
            <a:normAutofit/>
          </a:bodyPr>
          <a:lstStyle/>
          <a:p>
            <a:r>
              <a:rPr lang="en-US" sz="3600" b="1" dirty="0"/>
              <a:t>Speakers Bureau Additional Services</a:t>
            </a:r>
          </a:p>
        </p:txBody>
      </p:sp>
      <p:sp>
        <p:nvSpPr>
          <p:cNvPr id="3" name="Content Placeholder 2">
            <a:extLst>
              <a:ext uri="{FF2B5EF4-FFF2-40B4-BE49-F238E27FC236}">
                <a16:creationId xmlns:a16="http://schemas.microsoft.com/office/drawing/2014/main" id="{0E370175-9CB8-4121-826F-4C907D3899C7}"/>
              </a:ext>
            </a:extLst>
          </p:cNvPr>
          <p:cNvSpPr>
            <a:spLocks noGrp="1"/>
          </p:cNvSpPr>
          <p:nvPr>
            <p:ph idx="1"/>
          </p:nvPr>
        </p:nvSpPr>
        <p:spPr>
          <a:xfrm>
            <a:off x="323850" y="1106807"/>
            <a:ext cx="8698230" cy="4062549"/>
          </a:xfrm>
        </p:spPr>
        <p:txBody>
          <a:bodyPr>
            <a:normAutofit fontScale="92500" lnSpcReduction="10000"/>
          </a:bodyPr>
          <a:lstStyle/>
          <a:p>
            <a:pPr>
              <a:lnSpc>
                <a:spcPct val="100000"/>
              </a:lnSpc>
              <a:buFont typeface="Wingdings" panose="05000000000000000000" pitchFamily="2" charset="2"/>
              <a:buChar char="Ø"/>
            </a:pPr>
            <a:r>
              <a:rPr lang="en-US" sz="2000" dirty="0">
                <a:solidFill>
                  <a:schemeClr val="accent5">
                    <a:lumMod val="75000"/>
                  </a:schemeClr>
                </a:solidFill>
              </a:rPr>
              <a:t>Virtual speakers from all Divisions and Departments.  Speaker(s) topics such as Israel, Education, Membership Engagement, and more. </a:t>
            </a:r>
          </a:p>
          <a:p>
            <a:pPr>
              <a:buFont typeface="Wingdings" panose="05000000000000000000" pitchFamily="2" charset="2"/>
              <a:buChar char="Ø"/>
            </a:pPr>
            <a:r>
              <a:rPr lang="en-US" sz="2000" dirty="0">
                <a:solidFill>
                  <a:schemeClr val="accent5">
                    <a:lumMod val="75000"/>
                  </a:schemeClr>
                </a:solidFill>
              </a:rPr>
              <a:t>Speakers from outside of Hadassah on a wide variety of topics.</a:t>
            </a:r>
          </a:p>
          <a:p>
            <a:pPr>
              <a:buFont typeface="Wingdings" panose="05000000000000000000" pitchFamily="2" charset="2"/>
              <a:buChar char="Ø"/>
            </a:pPr>
            <a:r>
              <a:rPr lang="en-US" sz="2000" dirty="0">
                <a:solidFill>
                  <a:schemeClr val="accent5">
                    <a:lumMod val="75000"/>
                  </a:schemeClr>
                </a:solidFill>
              </a:rPr>
              <a:t>If you have secured a speaker locally, the Philanthropy/Speakers Bureau can help supplement your event with an interviewer and/or fundraiser.</a:t>
            </a:r>
          </a:p>
          <a:p>
            <a:pPr>
              <a:buFont typeface="Wingdings" panose="05000000000000000000" pitchFamily="2" charset="2"/>
              <a:buChar char="Ø"/>
            </a:pPr>
            <a:r>
              <a:rPr lang="en-US" sz="2000" dirty="0">
                <a:solidFill>
                  <a:schemeClr val="accent5">
                    <a:lumMod val="75000"/>
                  </a:schemeClr>
                </a:solidFill>
              </a:rPr>
              <a:t>Revenue Share can be used to purchase Zoom License for larger group events of 100 or more.  The Region license can then be shared with their chapters.</a:t>
            </a:r>
          </a:p>
          <a:p>
            <a:pPr>
              <a:buFont typeface="Wingdings" panose="05000000000000000000" pitchFamily="2" charset="2"/>
              <a:buChar char="Ø"/>
            </a:pPr>
            <a:r>
              <a:rPr lang="en-US" sz="2000" dirty="0">
                <a:solidFill>
                  <a:schemeClr val="accent5">
                    <a:lumMod val="75000"/>
                  </a:schemeClr>
                </a:solidFill>
              </a:rPr>
              <a:t>Let us know the type of event you are planning and what your goals are.  We’ll be there to support you and share ideas.</a:t>
            </a:r>
          </a:p>
          <a:p>
            <a:pPr marL="0" indent="0">
              <a:lnSpc>
                <a:spcPct val="110000"/>
              </a:lnSpc>
              <a:spcBef>
                <a:spcPts val="0"/>
              </a:spcBef>
              <a:buNone/>
            </a:pPr>
            <a:endParaRPr lang="en-US" sz="2000" dirty="0"/>
          </a:p>
          <a:p>
            <a:pPr marL="0" indent="0">
              <a:lnSpc>
                <a:spcPct val="110000"/>
              </a:lnSpc>
              <a:spcBef>
                <a:spcPts val="0"/>
              </a:spcBef>
              <a:buNone/>
            </a:pPr>
            <a:r>
              <a:rPr lang="en-US" sz="2000" dirty="0"/>
              <a:t>Contacts:</a:t>
            </a:r>
          </a:p>
          <a:p>
            <a:pPr marL="0" indent="0">
              <a:lnSpc>
                <a:spcPct val="110000"/>
              </a:lnSpc>
              <a:spcBef>
                <a:spcPts val="0"/>
              </a:spcBef>
              <a:buNone/>
            </a:pPr>
            <a:r>
              <a:rPr lang="en-US" sz="2000" b="1" dirty="0" err="1"/>
              <a:t>Lindita</a:t>
            </a:r>
            <a:r>
              <a:rPr lang="en-US" sz="2000" b="1" dirty="0"/>
              <a:t> </a:t>
            </a:r>
            <a:r>
              <a:rPr lang="en-US" sz="2000" b="1" dirty="0" err="1"/>
              <a:t>Bajrami</a:t>
            </a:r>
            <a:r>
              <a:rPr lang="en-US" sz="2000" dirty="0"/>
              <a:t>, Project Manager, Speakers Bureau </a:t>
            </a:r>
            <a:r>
              <a:rPr lang="en-US" sz="2000" dirty="0">
                <a:solidFill>
                  <a:schemeClr val="accent5">
                    <a:lumMod val="75000"/>
                  </a:schemeClr>
                </a:solidFill>
                <a:hlinkClick r:id="rId2"/>
              </a:rPr>
              <a:t>lbajrami@hadassah.org</a:t>
            </a:r>
            <a:r>
              <a:rPr lang="en-US" sz="2000" dirty="0">
                <a:solidFill>
                  <a:schemeClr val="accent5">
                    <a:lumMod val="75000"/>
                  </a:schemeClr>
                </a:solidFill>
              </a:rPr>
              <a:t> </a:t>
            </a:r>
            <a:r>
              <a:rPr lang="en-US" sz="2000" dirty="0"/>
              <a:t>or </a:t>
            </a:r>
          </a:p>
          <a:p>
            <a:pPr marL="0" indent="0">
              <a:lnSpc>
                <a:spcPct val="110000"/>
              </a:lnSpc>
              <a:spcBef>
                <a:spcPts val="0"/>
              </a:spcBef>
              <a:buNone/>
            </a:pPr>
            <a:r>
              <a:rPr lang="en-US" sz="2000" b="1" dirty="0"/>
              <a:t>Ellyn Lyons</a:t>
            </a:r>
            <a:r>
              <a:rPr lang="en-US" sz="2000" dirty="0"/>
              <a:t>, Speakers Bureau Chair, at </a:t>
            </a:r>
            <a:r>
              <a:rPr lang="en-US" sz="2000" dirty="0">
                <a:solidFill>
                  <a:schemeClr val="accent5">
                    <a:lumMod val="75000"/>
                  </a:schemeClr>
                </a:solidFill>
                <a:hlinkClick r:id="rId3"/>
              </a:rPr>
              <a:t>elyons@hadassah.org</a:t>
            </a:r>
            <a:r>
              <a:rPr lang="en-US" sz="2000" dirty="0">
                <a:solidFill>
                  <a:schemeClr val="accent5">
                    <a:lumMod val="75000"/>
                  </a:schemeClr>
                </a:solidFill>
              </a:rPr>
              <a:t> </a:t>
            </a:r>
            <a:endParaRPr lang="en-US" dirty="0"/>
          </a:p>
          <a:p>
            <a:pPr marL="0" indent="0">
              <a:buNone/>
            </a:pPr>
            <a:endParaRPr lang="en-US" dirty="0"/>
          </a:p>
        </p:txBody>
      </p:sp>
      <p:sp>
        <p:nvSpPr>
          <p:cNvPr id="7" name="Rectangle 6">
            <a:extLst>
              <a:ext uri="{FF2B5EF4-FFF2-40B4-BE49-F238E27FC236}">
                <a16:creationId xmlns:a16="http://schemas.microsoft.com/office/drawing/2014/main" id="{BD00BA5A-7F5D-4B95-B741-42268CE6BFB8}"/>
              </a:ext>
            </a:extLst>
          </p:cNvPr>
          <p:cNvSpPr/>
          <p:nvPr/>
        </p:nvSpPr>
        <p:spPr>
          <a:xfrm>
            <a:off x="891505" y="5886040"/>
            <a:ext cx="3826881" cy="569387"/>
          </a:xfrm>
          <a:prstGeom prst="rect">
            <a:avLst/>
          </a:prstGeom>
        </p:spPr>
        <p:txBody>
          <a:bodyPr wrap="none">
            <a:spAutoFit/>
          </a:bodyPr>
          <a:lstStyle/>
          <a:p>
            <a:pPr marL="12700">
              <a:defRPr/>
            </a:pPr>
            <a:r>
              <a:rPr lang="en-US" sz="1600" b="1" spc="70" dirty="0"/>
              <a:t>Region President’s Call – June 15, 2020</a:t>
            </a:r>
          </a:p>
          <a:p>
            <a:pPr marL="12700" fontAlgn="auto">
              <a:spcBef>
                <a:spcPts val="0"/>
              </a:spcBef>
              <a:spcAft>
                <a:spcPts val="0"/>
              </a:spcAft>
              <a:defRPr/>
            </a:pPr>
            <a:endParaRPr lang="en-US" sz="1500" spc="125" dirty="0"/>
          </a:p>
        </p:txBody>
      </p:sp>
    </p:spTree>
    <p:extLst>
      <p:ext uri="{BB962C8B-B14F-4D97-AF65-F5344CB8AC3E}">
        <p14:creationId xmlns:p14="http://schemas.microsoft.com/office/powerpoint/2010/main" val="72023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6AC6-C764-455F-B6B6-A4E57160275E}"/>
              </a:ext>
            </a:extLst>
          </p:cNvPr>
          <p:cNvSpPr>
            <a:spLocks noGrp="1"/>
          </p:cNvSpPr>
          <p:nvPr>
            <p:ph type="title"/>
          </p:nvPr>
        </p:nvSpPr>
        <p:spPr/>
        <p:txBody>
          <a:bodyPr>
            <a:normAutofit fontScale="90000"/>
          </a:bodyPr>
          <a:lstStyle/>
          <a:p>
            <a:pPr algn="ctr"/>
            <a:r>
              <a:rPr lang="en-US" b="1" dirty="0"/>
              <a:t>Top Grassroots Fundraising and Engagement Activities</a:t>
            </a:r>
          </a:p>
        </p:txBody>
      </p:sp>
      <p:sp>
        <p:nvSpPr>
          <p:cNvPr id="3" name="Content Placeholder 2">
            <a:extLst>
              <a:ext uri="{FF2B5EF4-FFF2-40B4-BE49-F238E27FC236}">
                <a16:creationId xmlns:a16="http://schemas.microsoft.com/office/drawing/2014/main" id="{B1C9568A-75CE-40F3-8A40-4A5E63F90E54}"/>
              </a:ext>
            </a:extLst>
          </p:cNvPr>
          <p:cNvSpPr>
            <a:spLocks noGrp="1"/>
          </p:cNvSpPr>
          <p:nvPr>
            <p:ph idx="1"/>
          </p:nvPr>
        </p:nvSpPr>
        <p:spPr>
          <a:xfrm>
            <a:off x="831850" y="1383400"/>
            <a:ext cx="7886700" cy="3883925"/>
          </a:xfrm>
        </p:spPr>
        <p:txBody>
          <a:bodyPr/>
          <a:lstStyle/>
          <a:p>
            <a:pPr>
              <a:buFont typeface="Wingdings" panose="05000000000000000000" pitchFamily="2" charset="2"/>
              <a:buChar char="Ø"/>
            </a:pPr>
            <a:r>
              <a:rPr lang="en-US" dirty="0"/>
              <a:t>Virtual Grassroots Engagement Programs – Best ideas from YOUR units</a:t>
            </a:r>
          </a:p>
          <a:p>
            <a:pPr>
              <a:buFont typeface="Wingdings" panose="05000000000000000000" pitchFamily="2" charset="2"/>
              <a:buChar char="Ø"/>
            </a:pPr>
            <a:r>
              <a:rPr lang="en-US" dirty="0"/>
              <a:t>Zoom Philanthropy Speakers Tour by the Speaker’s Bureau</a:t>
            </a:r>
          </a:p>
          <a:p>
            <a:pPr>
              <a:buFont typeface="Wingdings" panose="05000000000000000000" pitchFamily="2" charset="2"/>
              <a:buChar char="Ø"/>
            </a:pPr>
            <a:r>
              <a:rPr lang="en-US" dirty="0"/>
              <a:t>Non-Event Fundraisers</a:t>
            </a:r>
          </a:p>
          <a:p>
            <a:pPr>
              <a:buFont typeface="Wingdings" panose="05000000000000000000" pitchFamily="2" charset="2"/>
              <a:buChar char="Ø"/>
            </a:pPr>
            <a:r>
              <a:rPr lang="en-US" dirty="0"/>
              <a:t>Weekly Emails from National – Hadassah @ Home/H News</a:t>
            </a:r>
          </a:p>
        </p:txBody>
      </p:sp>
      <p:sp>
        <p:nvSpPr>
          <p:cNvPr id="4" name="object 25">
            <a:extLst>
              <a:ext uri="{FF2B5EF4-FFF2-40B4-BE49-F238E27FC236}">
                <a16:creationId xmlns:a16="http://schemas.microsoft.com/office/drawing/2014/main" id="{A8FEA962-31AF-47D3-9946-590793576186}"/>
              </a:ext>
            </a:extLst>
          </p:cNvPr>
          <p:cNvSpPr txBox="1">
            <a:spLocks/>
          </p:cNvSpPr>
          <p:nvPr/>
        </p:nvSpPr>
        <p:spPr>
          <a:xfrm>
            <a:off x="921725" y="5953969"/>
            <a:ext cx="3699510" cy="461665"/>
          </a:xfrm>
          <a:prstGeom prst="rect">
            <a:avLst/>
          </a:prstGeom>
        </p:spPr>
        <p:txBody>
          <a:bodyPr vert="horz" wrap="square" lIns="0" tIns="0" rIns="0" bIns="0" rtlCol="0">
            <a:spAutoFit/>
          </a:bodyPr>
          <a:lstStyle>
            <a:defPPr>
              <a:defRPr lang="en-US"/>
            </a:defPPr>
            <a:lvl1pPr marL="0" algn="l" defTabSz="457200" rtl="0" eaLnBrk="1" latinLnBrk="0" hangingPunct="1">
              <a:defRPr sz="1500" b="0" i="0" kern="1200">
                <a:solidFill>
                  <a:srgbClr val="006CA3"/>
                </a:solidFill>
                <a:latin typeface="Times New Roman"/>
                <a:ea typeface="+mn-ea"/>
                <a:cs typeface="Times New Roman"/>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marR="0" lvl="0" indent="0" algn="l" defTabSz="457200" rtl="0" eaLnBrk="1" fontAlgn="auto" latinLnBrk="0" hangingPunct="1">
              <a:lnSpc>
                <a:spcPct val="100000"/>
              </a:lnSpc>
              <a:spcBef>
                <a:spcPts val="0"/>
              </a:spcBef>
              <a:spcAft>
                <a:spcPts val="0"/>
              </a:spcAft>
              <a:buClrTx/>
              <a:buSzTx/>
              <a:buFontTx/>
              <a:buNone/>
              <a:tabLst/>
              <a:defRPr/>
            </a:pPr>
            <a:r>
              <a:rPr lang="en-US" b="1" spc="70" dirty="0"/>
              <a:t>Region President’s Call – June 15, 2020</a:t>
            </a:r>
          </a:p>
          <a:p>
            <a:pPr marL="12700" marR="0" lvl="0" indent="0" algn="l" defTabSz="4572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125" normalizeH="0" baseline="0" noProof="0" dirty="0">
              <a:ln>
                <a:noFill/>
              </a:ln>
              <a:solidFill>
                <a:srgbClr val="006CA3"/>
              </a:solidFill>
              <a:effectLst/>
              <a:uLnTx/>
              <a:uFillTx/>
              <a:latin typeface="Times New Roman"/>
              <a:ea typeface="+mn-ea"/>
              <a:cs typeface="Times New Roman"/>
            </a:endParaRPr>
          </a:p>
        </p:txBody>
      </p:sp>
    </p:spTree>
    <p:extLst>
      <p:ext uri="{BB962C8B-B14F-4D97-AF65-F5344CB8AC3E}">
        <p14:creationId xmlns:p14="http://schemas.microsoft.com/office/powerpoint/2010/main" val="2658640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396</TotalTime>
  <Words>639</Words>
  <Application>Microsoft Office PowerPoint</Application>
  <PresentationFormat>On-screen Show (4:3)</PresentationFormat>
  <Paragraphs>93</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Philanthropy Division</vt:lpstr>
      <vt:lpstr>Presentation by Philanthropy Division in collaboration with:</vt:lpstr>
      <vt:lpstr>Top Grassroots Fundraising and Engagement Activities</vt:lpstr>
      <vt:lpstr>Speakers Bureau offers you:</vt:lpstr>
      <vt:lpstr>Speakers Bureau offers you:</vt:lpstr>
      <vt:lpstr>Speakers Bureau offers you:</vt:lpstr>
      <vt:lpstr>What Speakers Bureau needs from you:</vt:lpstr>
      <vt:lpstr>Speakers Bureau Additional Services</vt:lpstr>
      <vt:lpstr>Top Grassroots Fundraising and Engagement Activities</vt:lpstr>
      <vt:lpstr> Sharing With Units </vt:lpstr>
      <vt:lpstr> All Documents will be Uploaded: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Simon</dc:creator>
  <cp:lastModifiedBy>Kerry Hagen</cp:lastModifiedBy>
  <cp:revision>30</cp:revision>
  <cp:lastPrinted>2020-06-09T22:42:42Z</cp:lastPrinted>
  <dcterms:created xsi:type="dcterms:W3CDTF">2015-01-26T15:38:39Z</dcterms:created>
  <dcterms:modified xsi:type="dcterms:W3CDTF">2020-06-18T16:43:09Z</dcterms:modified>
</cp:coreProperties>
</file>