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679" r:id="rId3"/>
    <p:sldId id="680" r:id="rId4"/>
    <p:sldId id="681" r:id="rId5"/>
    <p:sldId id="258" r:id="rId6"/>
    <p:sldId id="257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B9BA1-E048-4531-835B-7EC191914F8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B6723-0085-44F7-9152-3D208B8D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98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71170" y="77101"/>
            <a:ext cx="8996630" cy="5190224"/>
          </a:xfrm>
          <a:custGeom>
            <a:avLst/>
            <a:gdLst/>
            <a:ahLst/>
            <a:cxnLst/>
            <a:rect l="l" t="t" r="r" b="b"/>
            <a:pathLst>
              <a:path w="9820910" h="6003290">
                <a:moveTo>
                  <a:pt x="0" y="6002997"/>
                </a:moveTo>
                <a:lnTo>
                  <a:pt x="9820795" y="6002997"/>
                </a:lnTo>
                <a:lnTo>
                  <a:pt x="9820795" y="0"/>
                </a:lnTo>
                <a:lnTo>
                  <a:pt x="0" y="0"/>
                </a:lnTo>
                <a:lnTo>
                  <a:pt x="0" y="6002997"/>
                </a:lnTo>
                <a:close/>
              </a:path>
            </a:pathLst>
          </a:custGeom>
          <a:solidFill>
            <a:srgbClr val="E4EF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285" y="440639"/>
            <a:ext cx="7772400" cy="2387600"/>
          </a:xfrm>
        </p:spPr>
        <p:txBody>
          <a:bodyPr anchor="b"/>
          <a:lstStyle>
            <a:lvl1pPr algn="ctr">
              <a:defRPr sz="60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0485" y="30305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object 3"/>
          <p:cNvSpPr/>
          <p:nvPr userDrawn="1"/>
        </p:nvSpPr>
        <p:spPr>
          <a:xfrm>
            <a:off x="71170" y="5469624"/>
            <a:ext cx="8996630" cy="1205230"/>
          </a:xfrm>
          <a:custGeom>
            <a:avLst/>
            <a:gdLst/>
            <a:ahLst/>
            <a:cxnLst/>
            <a:rect l="l" t="t" r="r" b="b"/>
            <a:pathLst>
              <a:path w="9820910" h="1205229">
                <a:moveTo>
                  <a:pt x="0" y="1204798"/>
                </a:moveTo>
                <a:lnTo>
                  <a:pt x="9820795" y="1204798"/>
                </a:lnTo>
                <a:lnTo>
                  <a:pt x="9820795" y="0"/>
                </a:lnTo>
                <a:lnTo>
                  <a:pt x="0" y="0"/>
                </a:lnTo>
                <a:lnTo>
                  <a:pt x="0" y="1204798"/>
                </a:lnTo>
                <a:close/>
              </a:path>
            </a:pathLst>
          </a:custGeom>
          <a:solidFill>
            <a:srgbClr val="E4EF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683285" y="5988736"/>
            <a:ext cx="171450" cy="167005"/>
          </a:xfrm>
          <a:custGeom>
            <a:avLst/>
            <a:gdLst/>
            <a:ahLst/>
            <a:cxnLst/>
            <a:rect l="l" t="t" r="r" b="b"/>
            <a:pathLst>
              <a:path w="171450" h="167004">
                <a:moveTo>
                  <a:pt x="171348" y="0"/>
                </a:moveTo>
                <a:lnTo>
                  <a:pt x="0" y="0"/>
                </a:lnTo>
                <a:lnTo>
                  <a:pt x="0" y="166535"/>
                </a:lnTo>
                <a:lnTo>
                  <a:pt x="171348" y="166535"/>
                </a:lnTo>
                <a:lnTo>
                  <a:pt x="171348" y="0"/>
                </a:lnTo>
                <a:close/>
              </a:path>
            </a:pathLst>
          </a:custGeom>
          <a:solidFill>
            <a:srgbClr val="EE3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423" y="5630863"/>
            <a:ext cx="171705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78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5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4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71170" y="77101"/>
            <a:ext cx="8996630" cy="5190224"/>
          </a:xfrm>
          <a:custGeom>
            <a:avLst/>
            <a:gdLst/>
            <a:ahLst/>
            <a:cxnLst/>
            <a:rect l="l" t="t" r="r" b="b"/>
            <a:pathLst>
              <a:path w="9820910" h="6003290">
                <a:moveTo>
                  <a:pt x="0" y="6002997"/>
                </a:moveTo>
                <a:lnTo>
                  <a:pt x="9820795" y="6002997"/>
                </a:lnTo>
                <a:lnTo>
                  <a:pt x="9820795" y="0"/>
                </a:lnTo>
                <a:lnTo>
                  <a:pt x="0" y="0"/>
                </a:lnTo>
                <a:lnTo>
                  <a:pt x="0" y="6002997"/>
                </a:lnTo>
                <a:close/>
              </a:path>
            </a:pathLst>
          </a:custGeom>
          <a:solidFill>
            <a:srgbClr val="E4EF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3"/>
          <p:cNvSpPr/>
          <p:nvPr userDrawn="1"/>
        </p:nvSpPr>
        <p:spPr>
          <a:xfrm>
            <a:off x="80695" y="5446713"/>
            <a:ext cx="8987105" cy="1228141"/>
          </a:xfrm>
          <a:custGeom>
            <a:avLst/>
            <a:gdLst/>
            <a:ahLst/>
            <a:cxnLst/>
            <a:rect l="l" t="t" r="r" b="b"/>
            <a:pathLst>
              <a:path w="9820910" h="1204595">
                <a:moveTo>
                  <a:pt x="0" y="1204061"/>
                </a:moveTo>
                <a:lnTo>
                  <a:pt x="9820795" y="1204061"/>
                </a:lnTo>
                <a:lnTo>
                  <a:pt x="9820795" y="0"/>
                </a:lnTo>
                <a:lnTo>
                  <a:pt x="0" y="0"/>
                </a:lnTo>
                <a:lnTo>
                  <a:pt x="0" y="1204061"/>
                </a:lnTo>
                <a:close/>
              </a:path>
            </a:pathLst>
          </a:custGeom>
          <a:solidFill>
            <a:srgbClr val="97D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12726"/>
            <a:ext cx="7886700" cy="1035049"/>
          </a:xfrm>
        </p:spPr>
        <p:txBody>
          <a:bodyPr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83400"/>
            <a:ext cx="7886700" cy="388392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object 4"/>
          <p:cNvSpPr/>
          <p:nvPr userDrawn="1"/>
        </p:nvSpPr>
        <p:spPr>
          <a:xfrm>
            <a:off x="683285" y="5988736"/>
            <a:ext cx="171450" cy="167005"/>
          </a:xfrm>
          <a:custGeom>
            <a:avLst/>
            <a:gdLst/>
            <a:ahLst/>
            <a:cxnLst/>
            <a:rect l="l" t="t" r="r" b="b"/>
            <a:pathLst>
              <a:path w="171450" h="167004">
                <a:moveTo>
                  <a:pt x="171348" y="0"/>
                </a:moveTo>
                <a:lnTo>
                  <a:pt x="0" y="0"/>
                </a:lnTo>
                <a:lnTo>
                  <a:pt x="0" y="166535"/>
                </a:lnTo>
                <a:lnTo>
                  <a:pt x="171348" y="166535"/>
                </a:lnTo>
                <a:lnTo>
                  <a:pt x="171348" y="0"/>
                </a:lnTo>
                <a:close/>
              </a:path>
            </a:pathLst>
          </a:custGeom>
          <a:solidFill>
            <a:srgbClr val="EE3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423" y="5630863"/>
            <a:ext cx="171705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13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4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8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9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4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8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9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4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48BA1-13B3-46A7-8B3B-B1830E4030A8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B8866-F5C5-4151-B11C-FB84C3FA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2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us04web.zoom.us%2Frec%2Fshare%2FzRNhYwW3rs3nhLb_mIjZOLT2rlGrnFHRMbyyiryLmMM27hMVLTnEn-w1pPoaC5D7.afuhzm1J1LUawiDl&amp;data=02%7C01%7Ckhagen%40hadassah.org%7Cb208e2437c8e42e0718908d85fc235df%7Cf4beb4a25c044274845d27d523c6ace3%7C0%7C0%7C637364635180033063&amp;sdata=So36jEozBujKgJtO2Qb1Pi0aCmCjRWvJx7saT%2FfQXMw%3D&amp;reserved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ynn.davidson@hadassah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gdmoskowitz@hadassah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www.hadassah.org%2Fmulti-media%2Fvideos%2F%23zionism&amp;data=02%7C01%7Cgdmoskowitz%40hadassah.org%7C57e51007fb1a44a6741708d83e0776bb%7Cf4beb4a25c044274845d27d523c6ace3%7C0%7C0%7C637327549077475712&amp;sdata=qnsqw430Qr%2FleK6mM5T69oeSYkNHS5XAuh4vI2fBTzE%3D&amp;reserved=0" TargetMode="External"/><Relationship Id="rId2" Type="http://schemas.openxmlformats.org/officeDocument/2006/relationships/hyperlink" Target="https://www.hadassah.org/news-stories/covid-19-hadassah-sees-promising-results-in-antibod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www.hadassah.org/ways-to-give/ecard-marketplace/ecard-main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5" y="441325"/>
            <a:ext cx="8991600" cy="14610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/>
              <a:t>Organization Division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2025" y="2543505"/>
            <a:ext cx="7335540" cy="155553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600" b="1" dirty="0">
                <a:solidFill>
                  <a:srgbClr val="F20000"/>
                </a:solidFill>
              </a:rPr>
              <a:t>Region Presidents’ Monthly Meeting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September 14, 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E645A-F114-4EAF-A18C-8D8D722BBCDC}"/>
              </a:ext>
            </a:extLst>
          </p:cNvPr>
          <p:cNvSpPr txBox="1"/>
          <p:nvPr/>
        </p:nvSpPr>
        <p:spPr>
          <a:xfrm>
            <a:off x="962025" y="5886450"/>
            <a:ext cx="555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 Presidents’ Monthly Meeting 9.14.20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8DCB43-6929-4E7E-AF27-E3E081E299DB}"/>
              </a:ext>
            </a:extLst>
          </p:cNvPr>
          <p:cNvSpPr txBox="1"/>
          <p:nvPr/>
        </p:nvSpPr>
        <p:spPr>
          <a:xfrm>
            <a:off x="1031846" y="3951215"/>
            <a:ext cx="7877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>
                <a:hlinkClick r:id="rId3"/>
              </a:rPr>
              <a:t>https://us04web.zoom.us/rec/share/zRNhYwW3rs3nhLb_mIjZOLT2rlGrnFHRMbyyiryLmMM27hMVLTnEn-w1pPoaC5D7.afuhzm1J1LUawiDl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5AF4-6779-4587-AC23-B1DDDC45B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Welcome to the Presidents’ Monthly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C0E6F-F712-49E7-B1F9-366CD109C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49" y="1247775"/>
            <a:ext cx="7665801" cy="3883925"/>
          </a:xfrm>
        </p:spPr>
        <p:txBody>
          <a:bodyPr>
            <a:normAutofit/>
          </a:bodyPr>
          <a:lstStyle/>
          <a:p>
            <a:r>
              <a:rPr lang="en-US" dirty="0"/>
              <a:t>We will begin shortly.</a:t>
            </a:r>
          </a:p>
          <a:p>
            <a:r>
              <a:rPr lang="en-US" dirty="0"/>
              <a:t>Please mute your devices.</a:t>
            </a:r>
          </a:p>
          <a:p>
            <a:r>
              <a:rPr lang="en-US" dirty="0"/>
              <a:t>Make sure you are in a very quiet space.</a:t>
            </a:r>
          </a:p>
          <a:p>
            <a:r>
              <a:rPr lang="en-US" dirty="0"/>
              <a:t>Away from TVs, pets, other noise distractions.</a:t>
            </a:r>
          </a:p>
          <a:p>
            <a:r>
              <a:rPr lang="en-US" dirty="0"/>
              <a:t>Be sure you are in Speaker View.</a:t>
            </a:r>
          </a:p>
          <a:p>
            <a:r>
              <a:rPr lang="en-US" dirty="0"/>
              <a:t>You get the point.</a:t>
            </a:r>
          </a:p>
          <a:p>
            <a:r>
              <a:rPr lang="en-US" dirty="0"/>
              <a:t>Thank you for your cooperation.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B2B7B-4E88-4CAC-ACEB-A681D04CEC8B}"/>
              </a:ext>
            </a:extLst>
          </p:cNvPr>
          <p:cNvSpPr txBox="1"/>
          <p:nvPr/>
        </p:nvSpPr>
        <p:spPr>
          <a:xfrm>
            <a:off x="962025" y="5886450"/>
            <a:ext cx="555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 Presidents’ Monthly Meeting 9.14.20</a:t>
            </a:r>
          </a:p>
        </p:txBody>
      </p:sp>
    </p:spTree>
    <p:extLst>
      <p:ext uri="{BB962C8B-B14F-4D97-AF65-F5344CB8AC3E}">
        <p14:creationId xmlns:p14="http://schemas.microsoft.com/office/powerpoint/2010/main" val="176666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83" y="413703"/>
            <a:ext cx="7889132" cy="564047"/>
          </a:xfrm>
        </p:spPr>
        <p:txBody>
          <a:bodyPr rtlCol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1343025"/>
            <a:ext cx="7973291" cy="3931815"/>
          </a:xfrm>
        </p:spPr>
        <p:txBody>
          <a:bodyPr rtlCol="0">
            <a:noAutofit/>
          </a:bodyPr>
          <a:lstStyle/>
          <a:p>
            <a:pPr lvl="0"/>
            <a:r>
              <a:rPr lang="en-US" sz="2800" dirty="0"/>
              <a:t>Welcome – Amy and Nancy</a:t>
            </a:r>
          </a:p>
          <a:p>
            <a:pPr lvl="0"/>
            <a:r>
              <a:rPr lang="en-US" sz="2800" dirty="0"/>
              <a:t>Young Judaea – Lynn Davidson</a:t>
            </a:r>
          </a:p>
          <a:p>
            <a:pPr lvl="0"/>
            <a:r>
              <a:rPr lang="en-US" sz="2800" dirty="0"/>
              <a:t>Presidents’ Message – Gail Moskowitz</a:t>
            </a:r>
          </a:p>
          <a:p>
            <a:pPr lvl="0"/>
            <a:r>
              <a:rPr lang="en-US" sz="2800" dirty="0"/>
              <a:t>National Update – Janice Weinman</a:t>
            </a:r>
          </a:p>
          <a:p>
            <a:pPr lvl="0"/>
            <a:r>
              <a:rPr lang="en-US" sz="2800" dirty="0"/>
              <a:t>Private Time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60000"/>
              <a:buNone/>
              <a:defRPr/>
            </a:pPr>
            <a:endParaRPr lang="en-US" altLang="en-US" sz="2400" kern="0" dirty="0"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60000"/>
              <a:buNone/>
              <a:defRPr/>
            </a:pPr>
            <a:endParaRPr lang="en-US" altLang="en-US" sz="2400" kern="0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257164-D442-4090-A243-3E1EF0B66D4A}"/>
              </a:ext>
            </a:extLst>
          </p:cNvPr>
          <p:cNvSpPr txBox="1"/>
          <p:nvPr/>
        </p:nvSpPr>
        <p:spPr>
          <a:xfrm>
            <a:off x="962025" y="5886450"/>
            <a:ext cx="555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 Presidents’ Monthly Meeting 9.14.20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46E28-89F8-427C-8F35-112F3CA3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Young Judaea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237DA-6174-45C9-87FE-7F2676C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4" y="1383400"/>
            <a:ext cx="7381875" cy="388392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Lynn Davidson </a:t>
            </a:r>
          </a:p>
          <a:p>
            <a:pPr marL="0" indent="0">
              <a:buNone/>
            </a:pPr>
            <a:r>
              <a:rPr lang="en-US" dirty="0"/>
              <a:t>National Young Judaea Chair</a:t>
            </a:r>
          </a:p>
          <a:p>
            <a:pPr marL="0" indent="0">
              <a:buNone/>
            </a:pPr>
            <a:r>
              <a:rPr lang="en-US" dirty="0"/>
              <a:t>516-697-4431</a:t>
            </a:r>
          </a:p>
          <a:p>
            <a:pPr marL="0" indent="0">
              <a:buNone/>
            </a:pP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lynn.davidson@hadassah.org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9F3B5-B083-4210-A5D9-915D473A105B}"/>
              </a:ext>
            </a:extLst>
          </p:cNvPr>
          <p:cNvSpPr txBox="1"/>
          <p:nvPr/>
        </p:nvSpPr>
        <p:spPr>
          <a:xfrm>
            <a:off x="962025" y="5886450"/>
            <a:ext cx="555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 Presidents’ Monthly Meeting 9.14.20</a:t>
            </a:r>
          </a:p>
        </p:txBody>
      </p:sp>
    </p:spTree>
    <p:extLst>
      <p:ext uri="{BB962C8B-B14F-4D97-AF65-F5344CB8AC3E}">
        <p14:creationId xmlns:p14="http://schemas.microsoft.com/office/powerpoint/2010/main" val="192939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FBB97-B0AF-4524-BD08-8CFB3A4BE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430900"/>
            <a:ext cx="7886700" cy="38839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/>
              <a:t>Gail Moskowitz</a:t>
            </a:r>
            <a:br>
              <a:rPr lang="en-US" dirty="0"/>
            </a:br>
            <a:r>
              <a:rPr lang="en-US" sz="2600" dirty="0"/>
              <a:t>Chapter Revitalization Chair &amp; Immediate Past President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Hadassah Southern Seaboard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Coordinated Training Team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Engagement Division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indent="0">
              <a:buNone/>
            </a:pPr>
            <a:r>
              <a:rPr lang="en-US" sz="2600" dirty="0"/>
              <a:t>Phone: 804-484-0792</a:t>
            </a:r>
          </a:p>
          <a:p>
            <a:pPr marL="0" indent="0">
              <a:buNone/>
            </a:pPr>
            <a:r>
              <a:rPr lang="en-US" sz="2600" dirty="0"/>
              <a:t>Email Address: </a:t>
            </a:r>
            <a:r>
              <a:rPr lang="en-US" sz="2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gdmoskowitz@hadassah.org</a:t>
            </a:r>
            <a:r>
              <a:rPr lang="en-US" sz="2600" dirty="0"/>
              <a:t>  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F1100D-06AC-4F70-8B30-19F9F38877DA}"/>
              </a:ext>
            </a:extLst>
          </p:cNvPr>
          <p:cNvSpPr txBox="1"/>
          <p:nvPr/>
        </p:nvSpPr>
        <p:spPr>
          <a:xfrm>
            <a:off x="962025" y="5886450"/>
            <a:ext cx="555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 Presidents’ Monthly Meeting 9.14.20</a:t>
            </a:r>
          </a:p>
        </p:txBody>
      </p:sp>
    </p:spTree>
    <p:extLst>
      <p:ext uri="{BB962C8B-B14F-4D97-AF65-F5344CB8AC3E}">
        <p14:creationId xmlns:p14="http://schemas.microsoft.com/office/powerpoint/2010/main" val="339486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12726"/>
            <a:ext cx="8467724" cy="1035049"/>
          </a:xfrm>
        </p:spPr>
        <p:txBody>
          <a:bodyPr>
            <a:normAutofit/>
          </a:bodyPr>
          <a:lstStyle/>
          <a:p>
            <a:r>
              <a:rPr lang="en-US" sz="3200" b="1" dirty="0"/>
              <a:t>The General Flow of the Presidents’ Messages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383400"/>
            <a:ext cx="8467725" cy="3883925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orbel" panose="020B05030202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HMO Spotlight: </a:t>
            </a:r>
            <a:endParaRPr lang="en-US" sz="2400" dirty="0">
              <a:latin typeface="Corbel" panose="020B0503020204020204" pitchFamily="34" charset="0"/>
              <a:ea typeface="Calibri" panose="020F0502020204030204" pitchFamily="34" charset="0"/>
            </a:endParaRPr>
          </a:p>
          <a:p>
            <a:pPr marL="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u="sng" dirty="0">
                <a:solidFill>
                  <a:srgbClr val="0000FF"/>
                </a:solidFill>
                <a:latin typeface="Corbel" panose="020B050302020402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Hadassah Sees Promising Results in Antibody Treatment for COVID-19</a:t>
            </a:r>
            <a:endParaRPr lang="en-US" u="sng" dirty="0">
              <a:solidFill>
                <a:srgbClr val="0000FF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114300" indent="-342900">
              <a:lnSpc>
                <a:spcPts val="1650"/>
              </a:lnSpc>
              <a:spcBef>
                <a:spcPts val="0"/>
              </a:spcBef>
            </a:pPr>
            <a:endParaRPr lang="en-US" sz="2400" b="1" dirty="0"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650"/>
              </a:lnSpc>
              <a:spcBef>
                <a:spcPts val="0"/>
              </a:spcBef>
              <a:buNone/>
            </a:pPr>
            <a:r>
              <a:rPr lang="en-US" sz="2400" b="1" dirty="0">
                <a:latin typeface="Corbel" panose="020B0503020204020204" pitchFamily="34" charset="0"/>
                <a:cs typeface="Calibri" panose="020F0502020204030204" pitchFamily="34" charset="0"/>
              </a:rPr>
              <a:t>National Assembly Spotlight: </a:t>
            </a:r>
            <a:r>
              <a:rPr lang="en-US" sz="2400" dirty="0">
                <a:latin typeface="Corbel" panose="020B0503020204020204" pitchFamily="34" charset="0"/>
                <a:cs typeface="Calibri" panose="020F0502020204030204" pitchFamily="34" charset="0"/>
              </a:rPr>
              <a:t>Current important happenings at Hadassah </a:t>
            </a:r>
          </a:p>
          <a:p>
            <a:pPr marL="0" indent="0">
              <a:lnSpc>
                <a:spcPts val="1650"/>
              </a:lnSpc>
              <a:spcBef>
                <a:spcPts val="0"/>
              </a:spcBef>
              <a:buNone/>
            </a:pPr>
            <a:r>
              <a:rPr lang="en-US" sz="2400" u="sng" dirty="0">
                <a:solidFill>
                  <a:srgbClr val="0000FF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Nothing can stop our passionate community. Let's keep going strong</a:t>
            </a:r>
          </a:p>
          <a:p>
            <a:pPr marL="0" indent="0">
              <a:lnSpc>
                <a:spcPts val="1650"/>
              </a:lnSpc>
              <a:spcBef>
                <a:spcPts val="0"/>
              </a:spcBef>
              <a:buNone/>
            </a:pPr>
            <a:endParaRPr lang="en-US" sz="2400" dirty="0"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orbel" panose="020B0503020204020204" pitchFamily="34" charset="0"/>
                <a:cs typeface="Calibri" panose="020F0502020204030204" pitchFamily="34" charset="0"/>
              </a:rPr>
              <a:t>Education and Advocacy Division Spotlight: </a:t>
            </a:r>
            <a:r>
              <a:rPr lang="en-US" sz="2400" dirty="0">
                <a:latin typeface="Corbel" panose="020B0503020204020204" pitchFamily="34" charset="0"/>
                <a:cs typeface="Calibri" panose="020F0502020204030204" pitchFamily="34" charset="0"/>
              </a:rPr>
              <a:t>(Highlights Hadassah Magazine, Book Talks)  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rgbClr val="0000FF"/>
                </a:solidFill>
                <a:latin typeface="Corbel" panose="020B050302020402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Zionist women of color </a:t>
            </a:r>
            <a:endParaRPr lang="en-US" sz="2400" u="sng" dirty="0">
              <a:solidFill>
                <a:srgbClr val="0000FF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orbel" panose="020B0503020204020204" pitchFamily="34" charset="0"/>
                <a:cs typeface="Calibri" panose="020F0502020204030204" pitchFamily="34" charset="0"/>
              </a:rPr>
              <a:t>Philanthropy Spotlight: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u="sng" dirty="0">
                <a:solidFill>
                  <a:srgbClr val="0000FF"/>
                </a:solidFill>
                <a:latin typeface="Corbel" panose="020B050302020402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ecard marketplace</a:t>
            </a:r>
            <a:endParaRPr lang="en-US" sz="2400" u="sng" dirty="0">
              <a:solidFill>
                <a:srgbClr val="0000FF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ts val="1650"/>
              </a:lnSpc>
              <a:spcBef>
                <a:spcPts val="225"/>
              </a:spcBef>
              <a:spcAft>
                <a:spcPts val="2250"/>
              </a:spcAft>
              <a:buNone/>
            </a:pPr>
            <a:endParaRPr lang="en-US" sz="2400" u="sng" dirty="0">
              <a:solidFill>
                <a:srgbClr val="0000FF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ts val="1650"/>
              </a:lnSpc>
              <a:spcBef>
                <a:spcPts val="225"/>
              </a:spcBef>
              <a:spcAft>
                <a:spcPts val="2250"/>
              </a:spcAft>
              <a:buNone/>
            </a:pPr>
            <a:r>
              <a:rPr lang="en-US" sz="2400" b="1" dirty="0">
                <a:latin typeface="Corbel" panose="020B0503020204020204" pitchFamily="34" charset="0"/>
                <a:cs typeface="Calibri" panose="020F0502020204030204" pitchFamily="34" charset="0"/>
              </a:rPr>
              <a:t>Advocacy Spotlight </a:t>
            </a:r>
            <a:r>
              <a:rPr lang="en-US" sz="2400" b="1" dirty="0">
                <a:solidFill>
                  <a:srgbClr val="FF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/ </a:t>
            </a:r>
            <a:r>
              <a:rPr lang="en-US" sz="2400" b="1" dirty="0">
                <a:latin typeface="Corbel" panose="020B0503020204020204" pitchFamily="34" charset="0"/>
                <a:cs typeface="Calibri" panose="020F0502020204030204" pitchFamily="34" charset="0"/>
              </a:rPr>
              <a:t>Hadassah Engagement Spotlight </a:t>
            </a:r>
            <a:r>
              <a:rPr lang="en-US" sz="2400" b="1" dirty="0">
                <a:solidFill>
                  <a:srgbClr val="FF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/ </a:t>
            </a:r>
            <a:r>
              <a:rPr lang="en-US" sz="2400" b="1" dirty="0">
                <a:latin typeface="Corbel" panose="020B0503020204020204" pitchFamily="34" charset="0"/>
                <a:cs typeface="Calibri" panose="020F0502020204030204" pitchFamily="34" charset="0"/>
              </a:rPr>
              <a:t>Important Training Spotlight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34193E-8053-4ADC-874A-93F58838645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696" y="3429000"/>
            <a:ext cx="1410653" cy="742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9AE1AC1-EB46-4CD2-811D-9657089A4411}"/>
              </a:ext>
            </a:extLst>
          </p:cNvPr>
          <p:cNvSpPr txBox="1"/>
          <p:nvPr/>
        </p:nvSpPr>
        <p:spPr>
          <a:xfrm>
            <a:off x="962025" y="5886450"/>
            <a:ext cx="555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 Presidents’ Monthly Meeting 9.14.20</a:t>
            </a:r>
          </a:p>
        </p:txBody>
      </p:sp>
    </p:spTree>
    <p:extLst>
      <p:ext uri="{BB962C8B-B14F-4D97-AF65-F5344CB8AC3E}">
        <p14:creationId xmlns:p14="http://schemas.microsoft.com/office/powerpoint/2010/main" val="3211473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47C9-095F-4EA4-9D0E-E5BEDCA6E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290" y="518816"/>
            <a:ext cx="4283710" cy="1793238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  <a:t>How would your chapters like to use the messages?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</a:br>
            <a:b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34DB7-71DF-4EA1-AFB8-DFADA4A19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870" y="2743199"/>
            <a:ext cx="7689148" cy="2699365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>
                <a:latin typeface="Corbel" panose="020B0503020204020204" pitchFamily="34" charset="0"/>
                <a:ea typeface="Times New Roman" panose="02020603050405020304" pitchFamily="18" charset="0"/>
              </a:rPr>
              <a:t>B</a:t>
            </a:r>
            <a:r>
              <a:rPr lang="en-US" sz="2800" dirty="0"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ulletins or weekly messages </a:t>
            </a:r>
          </a:p>
          <a:p>
            <a:pPr>
              <a:buClr>
                <a:srgbClr val="FF0000"/>
              </a:buClr>
            </a:pPr>
            <a:r>
              <a:rPr lang="en-US" sz="2800" dirty="0">
                <a:latin typeface="Corbel" panose="020B0503020204020204" pitchFamily="34" charset="0"/>
              </a:rPr>
              <a:t>Local Jewish or community newspapers</a:t>
            </a:r>
          </a:p>
          <a:p>
            <a:pPr>
              <a:buClr>
                <a:srgbClr val="FF0000"/>
              </a:buClr>
            </a:pPr>
            <a:r>
              <a:rPr lang="en-US" sz="2800" dirty="0">
                <a:latin typeface="Corbel" panose="020B0503020204020204" pitchFamily="34" charset="0"/>
              </a:rPr>
              <a:t>Sent directly to leaders</a:t>
            </a:r>
          </a:p>
          <a:p>
            <a:pPr>
              <a:buClr>
                <a:srgbClr val="FF0000"/>
              </a:buClr>
            </a:pPr>
            <a:r>
              <a:rPr lang="en-US" sz="2800" dirty="0">
                <a:latin typeface="Corbel" panose="020B0503020204020204" pitchFamily="34" charset="0"/>
              </a:rPr>
              <a:t>Would you like a different format?</a:t>
            </a:r>
          </a:p>
          <a:p>
            <a:endParaRPr lang="en-US" sz="1500" dirty="0"/>
          </a:p>
        </p:txBody>
      </p:sp>
      <p:pic>
        <p:nvPicPr>
          <p:cNvPr id="3074" name="Picture 2" descr="Hadassah logo | TC Jewfolk">
            <a:extLst>
              <a:ext uri="{FF2B5EF4-FFF2-40B4-BE49-F238E27FC236}">
                <a16:creationId xmlns:a16="http://schemas.microsoft.com/office/drawing/2014/main" id="{B719FB2A-921A-43B7-8DFB-BF502A848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435611"/>
            <a:ext cx="3482018" cy="179323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5A3095-4420-42B3-9662-DB27BF622674}"/>
              </a:ext>
            </a:extLst>
          </p:cNvPr>
          <p:cNvSpPr txBox="1"/>
          <p:nvPr/>
        </p:nvSpPr>
        <p:spPr>
          <a:xfrm>
            <a:off x="962025" y="5886450"/>
            <a:ext cx="555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 Presidents’ Monthly Meeting 9.14.20</a:t>
            </a:r>
          </a:p>
        </p:txBody>
      </p:sp>
    </p:spTree>
    <p:extLst>
      <p:ext uri="{BB962C8B-B14F-4D97-AF65-F5344CB8AC3E}">
        <p14:creationId xmlns:p14="http://schemas.microsoft.com/office/powerpoint/2010/main" val="67511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306</Words>
  <Application>Microsoft Office PowerPoint</Application>
  <PresentationFormat>On-screen Show (4:3)</PresentationFormat>
  <Paragraphs>59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Times New Roman</vt:lpstr>
      <vt:lpstr>Office Theme</vt:lpstr>
      <vt:lpstr>Organization Division</vt:lpstr>
      <vt:lpstr>Welcome to the Presidents’ Monthly Meeting</vt:lpstr>
      <vt:lpstr>AGENDA</vt:lpstr>
      <vt:lpstr>Young Judaea Update</vt:lpstr>
      <vt:lpstr>PowerPoint Presentation</vt:lpstr>
      <vt:lpstr>The General Flow of the Presidents’ Messages</vt:lpstr>
      <vt:lpstr>How would your chapters like to use the messages?  Discussion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Simon</dc:creator>
  <cp:lastModifiedBy>Kerry Hagen</cp:lastModifiedBy>
  <cp:revision>20</cp:revision>
  <dcterms:created xsi:type="dcterms:W3CDTF">2015-01-26T15:38:39Z</dcterms:created>
  <dcterms:modified xsi:type="dcterms:W3CDTF">2020-09-23T13:24:45Z</dcterms:modified>
</cp:coreProperties>
</file>