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679" r:id="rId3"/>
    <p:sldId id="623" r:id="rId4"/>
    <p:sldId id="257" r:id="rId5"/>
    <p:sldId id="680" r:id="rId6"/>
    <p:sldId id="638" r:id="rId7"/>
    <p:sldId id="702" r:id="rId8"/>
    <p:sldId id="709" r:id="rId9"/>
    <p:sldId id="701" r:id="rId10"/>
    <p:sldId id="262" r:id="rId11"/>
    <p:sldId id="710" r:id="rId12"/>
    <p:sldId id="260" r:id="rId13"/>
    <p:sldId id="258" r:id="rId14"/>
    <p:sldId id="259" r:id="rId15"/>
    <p:sldId id="266" r:id="rId16"/>
    <p:sldId id="268" r:id="rId17"/>
    <p:sldId id="263" r:id="rId18"/>
    <p:sldId id="264" r:id="rId19"/>
    <p:sldId id="703" r:id="rId20"/>
    <p:sldId id="706" r:id="rId21"/>
    <p:sldId id="707" r:id="rId22"/>
    <p:sldId id="708" r:id="rId23"/>
    <p:sldId id="704" r:id="rId24"/>
    <p:sldId id="693"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EA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84" autoAdjust="0"/>
    <p:restoredTop sz="91945" autoAdjust="0"/>
  </p:normalViewPr>
  <p:slideViewPr>
    <p:cSldViewPr snapToGrid="0">
      <p:cViewPr varScale="1">
        <p:scale>
          <a:sx n="103" d="100"/>
          <a:sy n="103" d="100"/>
        </p:scale>
        <p:origin x="1482" y="96"/>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84F2A61-5068-4F40-85E5-ADD734FE638E}" type="datetimeFigureOut">
              <a:rPr lang="en-US"/>
              <a:pPr>
                <a:defRPr/>
              </a:pPr>
              <a:t>4/14/2020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25BE4BD-FD99-4787-A792-80B723B69B99}" type="slidenum">
              <a:rPr lang="en-US"/>
              <a:pPr>
                <a:defRPr/>
              </a:pPr>
              <a:t>‹#›</a:t>
            </a:fld>
            <a:endParaRPr lang="en-US" dirty="0"/>
          </a:p>
        </p:txBody>
      </p:sp>
    </p:spTree>
    <p:extLst>
      <p:ext uri="{BB962C8B-B14F-4D97-AF65-F5344CB8AC3E}">
        <p14:creationId xmlns:p14="http://schemas.microsoft.com/office/powerpoint/2010/main" val="196868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5BE4BD-FD99-4787-A792-80B723B69B99}" type="slidenum">
              <a:rPr lang="en-US" smtClean="0"/>
              <a:pPr>
                <a:defRPr/>
              </a:pPr>
              <a:t>1</a:t>
            </a:fld>
            <a:endParaRPr lang="en-US" dirty="0"/>
          </a:p>
        </p:txBody>
      </p:sp>
    </p:spTree>
    <p:extLst>
      <p:ext uri="{BB962C8B-B14F-4D97-AF65-F5344CB8AC3E}">
        <p14:creationId xmlns:p14="http://schemas.microsoft.com/office/powerpoint/2010/main" val="392329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5BE4BD-FD99-4787-A792-80B723B69B99}" type="slidenum">
              <a:rPr lang="en-US" smtClean="0"/>
              <a:pPr>
                <a:defRPr/>
              </a:pPr>
              <a:t>3</a:t>
            </a:fld>
            <a:endParaRPr lang="en-US" dirty="0"/>
          </a:p>
        </p:txBody>
      </p:sp>
    </p:spTree>
    <p:extLst>
      <p:ext uri="{BB962C8B-B14F-4D97-AF65-F5344CB8AC3E}">
        <p14:creationId xmlns:p14="http://schemas.microsoft.com/office/powerpoint/2010/main" val="1755470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5BE4BD-FD99-4787-A792-80B723B69B99}" type="slidenum">
              <a:rPr lang="en-US" smtClean="0"/>
              <a:pPr>
                <a:defRPr/>
              </a:pPr>
              <a:t>4</a:t>
            </a:fld>
            <a:endParaRPr lang="en-US" dirty="0"/>
          </a:p>
        </p:txBody>
      </p:sp>
    </p:spTree>
    <p:extLst>
      <p:ext uri="{BB962C8B-B14F-4D97-AF65-F5344CB8AC3E}">
        <p14:creationId xmlns:p14="http://schemas.microsoft.com/office/powerpoint/2010/main" val="140088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25BE4BD-FD99-4787-A792-80B723B69B99}" type="slidenum">
              <a:rPr lang="en-US" smtClean="0"/>
              <a:pPr>
                <a:defRPr/>
              </a:pPr>
              <a:t>5</a:t>
            </a:fld>
            <a:endParaRPr lang="en-US" dirty="0"/>
          </a:p>
        </p:txBody>
      </p:sp>
    </p:spTree>
    <p:extLst>
      <p:ext uri="{BB962C8B-B14F-4D97-AF65-F5344CB8AC3E}">
        <p14:creationId xmlns:p14="http://schemas.microsoft.com/office/powerpoint/2010/main" val="3548063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the Region Presidents for supporting COVID 19 fundraising.  Thank - Michelle and Greta, Barbara and Barbara</a:t>
            </a:r>
          </a:p>
          <a:p>
            <a:endParaRPr lang="en-US" dirty="0"/>
          </a:p>
          <a:p>
            <a:r>
              <a:rPr lang="en-US" dirty="0"/>
              <a:t>Respond to Region Presidents about “Why we need to fundraise?”</a:t>
            </a:r>
          </a:p>
        </p:txBody>
      </p:sp>
      <p:sp>
        <p:nvSpPr>
          <p:cNvPr id="4" name="Slide Number Placeholder 3"/>
          <p:cNvSpPr>
            <a:spLocks noGrp="1"/>
          </p:cNvSpPr>
          <p:nvPr>
            <p:ph type="sldNum" sz="quarter" idx="5"/>
          </p:nvPr>
        </p:nvSpPr>
        <p:spPr/>
        <p:txBody>
          <a:bodyPr/>
          <a:lstStyle/>
          <a:p>
            <a:fld id="{2491753E-FA75-42E6-805D-EBDC44357281}" type="slidenum">
              <a:rPr lang="en-US" smtClean="0"/>
              <a:t>10</a:t>
            </a:fld>
            <a:endParaRPr lang="en-US"/>
          </a:p>
        </p:txBody>
      </p:sp>
    </p:spTree>
    <p:extLst>
      <p:ext uri="{BB962C8B-B14F-4D97-AF65-F5344CB8AC3E}">
        <p14:creationId xmlns:p14="http://schemas.microsoft.com/office/powerpoint/2010/main" val="927550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Operations will complete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 1-2 month lag for credit to accounts</a:t>
            </a:r>
          </a:p>
          <a:p>
            <a:endParaRPr lang="en-US" dirty="0"/>
          </a:p>
        </p:txBody>
      </p:sp>
      <p:sp>
        <p:nvSpPr>
          <p:cNvPr id="4" name="Slide Number Placeholder 3"/>
          <p:cNvSpPr>
            <a:spLocks noGrp="1"/>
          </p:cNvSpPr>
          <p:nvPr>
            <p:ph type="sldNum" sz="quarter" idx="5"/>
          </p:nvPr>
        </p:nvSpPr>
        <p:spPr/>
        <p:txBody>
          <a:bodyPr/>
          <a:lstStyle/>
          <a:p>
            <a:fld id="{2491753E-FA75-42E6-805D-EBDC44357281}" type="slidenum">
              <a:rPr lang="en-US" smtClean="0"/>
              <a:t>11</a:t>
            </a:fld>
            <a:endParaRPr lang="en-US"/>
          </a:p>
        </p:txBody>
      </p:sp>
    </p:spTree>
    <p:extLst>
      <p:ext uri="{BB962C8B-B14F-4D97-AF65-F5344CB8AC3E}">
        <p14:creationId xmlns:p14="http://schemas.microsoft.com/office/powerpoint/2010/main" val="3627307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 are greater – less patient occupancy, NO payments from PA, no medical tourism</a:t>
            </a:r>
          </a:p>
          <a:p>
            <a:r>
              <a:rPr lang="en-US" dirty="0"/>
              <a:t>Mount Scopus in 1930’s</a:t>
            </a:r>
          </a:p>
          <a:p>
            <a:r>
              <a:rPr lang="en-US" dirty="0"/>
              <a:t>Do the best you can, given the circumstances.</a:t>
            </a:r>
          </a:p>
          <a:p>
            <a:endParaRPr lang="en-US" dirty="0"/>
          </a:p>
          <a:p>
            <a:endParaRPr lang="en-US" dirty="0"/>
          </a:p>
        </p:txBody>
      </p:sp>
      <p:sp>
        <p:nvSpPr>
          <p:cNvPr id="4" name="Slide Number Placeholder 3"/>
          <p:cNvSpPr>
            <a:spLocks noGrp="1"/>
          </p:cNvSpPr>
          <p:nvPr>
            <p:ph type="sldNum" sz="quarter" idx="5"/>
          </p:nvPr>
        </p:nvSpPr>
        <p:spPr/>
        <p:txBody>
          <a:bodyPr/>
          <a:lstStyle/>
          <a:p>
            <a:fld id="{2491753E-FA75-42E6-805D-EBDC44357281}" type="slidenum">
              <a:rPr lang="en-US" smtClean="0"/>
              <a:t>12</a:t>
            </a:fld>
            <a:endParaRPr lang="en-US"/>
          </a:p>
        </p:txBody>
      </p:sp>
    </p:spTree>
    <p:extLst>
      <p:ext uri="{BB962C8B-B14F-4D97-AF65-F5344CB8AC3E}">
        <p14:creationId xmlns:p14="http://schemas.microsoft.com/office/powerpoint/2010/main" val="2672913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GAAP Goals for 2020 will be re-evaluated in an ongoing manner as the Pandemic plays out.</a:t>
            </a:r>
          </a:p>
          <a:p>
            <a:r>
              <a:rPr lang="en-US" dirty="0"/>
              <a:t>All COVID $$ will be credited toward GAAP goals</a:t>
            </a:r>
          </a:p>
        </p:txBody>
      </p:sp>
      <p:sp>
        <p:nvSpPr>
          <p:cNvPr id="4" name="Slide Number Placeholder 3"/>
          <p:cNvSpPr>
            <a:spLocks noGrp="1"/>
          </p:cNvSpPr>
          <p:nvPr>
            <p:ph type="sldNum" sz="quarter" idx="5"/>
          </p:nvPr>
        </p:nvSpPr>
        <p:spPr/>
        <p:txBody>
          <a:bodyPr/>
          <a:lstStyle/>
          <a:p>
            <a:fld id="{2491753E-FA75-42E6-805D-EBDC44357281}" type="slidenum">
              <a:rPr lang="en-US" smtClean="0"/>
              <a:t>14</a:t>
            </a:fld>
            <a:endParaRPr lang="en-US"/>
          </a:p>
        </p:txBody>
      </p:sp>
    </p:spTree>
    <p:extLst>
      <p:ext uri="{BB962C8B-B14F-4D97-AF65-F5344CB8AC3E}">
        <p14:creationId xmlns:p14="http://schemas.microsoft.com/office/powerpoint/2010/main" val="1403931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world is facing a pandemic of proportions unseen by humankind in a century. In December 2019, a novel pneumonia caused by a previously unknown pathogen emerged in Wuhan, China. The pathogen was soon identified as a novel coronavirus (COVID-19), which is closely related to severe acute respiratory syndrome </a:t>
            </a:r>
            <a:r>
              <a:rPr lang="en-US" dirty="0" err="1"/>
              <a:t>CoV</a:t>
            </a:r>
            <a:r>
              <a:rPr lang="en-US" dirty="0"/>
              <a:t> (SARS-</a:t>
            </a:r>
            <a:r>
              <a:rPr lang="en-US" dirty="0" err="1"/>
              <a:t>CoV</a:t>
            </a:r>
            <a:r>
              <a:rPr lang="en-US" dirty="0"/>
              <a:t>). The virus causes primarily lung injury, along a continuum of increasing severity from acute lung injury (ALI) to acute respiratory distress syndrome (ARDS). COVID-19 poses a major public health threat to civilization. It is sweeping across the globe and leaving tens of thousands of deaths in its wake. Currently, there is no specific treatment against the new virus. Therefore, identifying effective agents, to combat the acute forms of disease, are urgently needed. Hadassah doctors today are laboring to find ways of treating and preventing the disease through the following research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Hydroxychloroquine, a less toxic derivative of the antimalarial chloroquine, has been recently shown to be effective in inhibiting COVID-19 infection in vitro and has been used successfully to treat 80 patients. There is a great need for a well-designed study to answer the question of this drug's efficacy against SARS-CoV-2.</a:t>
            </a:r>
          </a:p>
          <a:p>
            <a:endParaRPr lang="en-US" dirty="0"/>
          </a:p>
        </p:txBody>
      </p:sp>
      <p:sp>
        <p:nvSpPr>
          <p:cNvPr id="4" name="Slide Number Placeholder 3"/>
          <p:cNvSpPr>
            <a:spLocks noGrp="1"/>
          </p:cNvSpPr>
          <p:nvPr>
            <p:ph type="sldNum" sz="quarter" idx="5"/>
          </p:nvPr>
        </p:nvSpPr>
        <p:spPr/>
        <p:txBody>
          <a:bodyPr/>
          <a:lstStyle/>
          <a:p>
            <a:fld id="{2491753E-FA75-42E6-805D-EBDC44357281}" type="slidenum">
              <a:rPr lang="en-US" smtClean="0"/>
              <a:t>15</a:t>
            </a:fld>
            <a:endParaRPr lang="en-US"/>
          </a:p>
        </p:txBody>
      </p:sp>
    </p:spTree>
    <p:extLst>
      <p:ext uri="{BB962C8B-B14F-4D97-AF65-F5344CB8AC3E}">
        <p14:creationId xmlns:p14="http://schemas.microsoft.com/office/powerpoint/2010/main" val="991420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bject 2"/>
          <p:cNvSpPr>
            <a:spLocks/>
          </p:cNvSpPr>
          <p:nvPr userDrawn="1"/>
        </p:nvSpPr>
        <p:spPr bwMode="auto">
          <a:xfrm>
            <a:off x="71438" y="77788"/>
            <a:ext cx="8996362" cy="5189537"/>
          </a:xfrm>
          <a:custGeom>
            <a:avLst/>
            <a:gdLst>
              <a:gd name="T0" fmla="*/ 0 w 9820910"/>
              <a:gd name="T1" fmla="*/ 5189284 h 6003290"/>
              <a:gd name="T2" fmla="*/ 8996257 w 9820910"/>
              <a:gd name="T3" fmla="*/ 5189284 h 6003290"/>
              <a:gd name="T4" fmla="*/ 8996257 w 9820910"/>
              <a:gd name="T5" fmla="*/ 0 h 6003290"/>
              <a:gd name="T6" fmla="*/ 0 w 9820910"/>
              <a:gd name="T7" fmla="*/ 0 h 6003290"/>
              <a:gd name="T8" fmla="*/ 0 w 9820910"/>
              <a:gd name="T9" fmla="*/ 5189284 h 60032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20910" h="6003290">
                <a:moveTo>
                  <a:pt x="0" y="6002997"/>
                </a:moveTo>
                <a:lnTo>
                  <a:pt x="9820795" y="6002997"/>
                </a:lnTo>
                <a:lnTo>
                  <a:pt x="9820795" y="0"/>
                </a:lnTo>
                <a:lnTo>
                  <a:pt x="0" y="0"/>
                </a:lnTo>
                <a:lnTo>
                  <a:pt x="0" y="6002997"/>
                </a:lnTo>
                <a:close/>
              </a:path>
            </a:pathLst>
          </a:custGeom>
          <a:solidFill>
            <a:srgbClr val="E4EFF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dirty="0"/>
          </a:p>
        </p:txBody>
      </p:sp>
      <p:sp>
        <p:nvSpPr>
          <p:cNvPr id="5" name="object 3"/>
          <p:cNvSpPr>
            <a:spLocks/>
          </p:cNvSpPr>
          <p:nvPr userDrawn="1"/>
        </p:nvSpPr>
        <p:spPr bwMode="auto">
          <a:xfrm>
            <a:off x="71438" y="5468938"/>
            <a:ext cx="8996362" cy="1206500"/>
          </a:xfrm>
          <a:custGeom>
            <a:avLst/>
            <a:gdLst>
              <a:gd name="T0" fmla="*/ 0 w 9820910"/>
              <a:gd name="T1" fmla="*/ 1206069 h 1205229"/>
              <a:gd name="T2" fmla="*/ 8996257 w 9820910"/>
              <a:gd name="T3" fmla="*/ 1206069 h 1205229"/>
              <a:gd name="T4" fmla="*/ 8996257 w 9820910"/>
              <a:gd name="T5" fmla="*/ 0 h 1205229"/>
              <a:gd name="T6" fmla="*/ 0 w 9820910"/>
              <a:gd name="T7" fmla="*/ 0 h 1205229"/>
              <a:gd name="T8" fmla="*/ 0 w 9820910"/>
              <a:gd name="T9" fmla="*/ 1206069 h 12052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20910" h="1205229">
                <a:moveTo>
                  <a:pt x="0" y="1204798"/>
                </a:moveTo>
                <a:lnTo>
                  <a:pt x="9820795" y="1204798"/>
                </a:lnTo>
                <a:lnTo>
                  <a:pt x="9820795" y="0"/>
                </a:lnTo>
                <a:lnTo>
                  <a:pt x="0" y="0"/>
                </a:lnTo>
                <a:lnTo>
                  <a:pt x="0" y="1204798"/>
                </a:lnTo>
                <a:close/>
              </a:path>
            </a:pathLst>
          </a:custGeom>
          <a:solidFill>
            <a:srgbClr val="E4EFF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dirty="0"/>
          </a:p>
        </p:txBody>
      </p:sp>
      <p:sp>
        <p:nvSpPr>
          <p:cNvPr id="6" name="object 4"/>
          <p:cNvSpPr>
            <a:spLocks/>
          </p:cNvSpPr>
          <p:nvPr userDrawn="1"/>
        </p:nvSpPr>
        <p:spPr bwMode="auto">
          <a:xfrm>
            <a:off x="682625" y="5988050"/>
            <a:ext cx="171450" cy="168275"/>
          </a:xfrm>
          <a:custGeom>
            <a:avLst/>
            <a:gdLst>
              <a:gd name="T0" fmla="*/ 171348 w 171450"/>
              <a:gd name="T1" fmla="*/ 0 h 167004"/>
              <a:gd name="T2" fmla="*/ 0 w 171450"/>
              <a:gd name="T3" fmla="*/ 0 h 167004"/>
              <a:gd name="T4" fmla="*/ 0 w 171450"/>
              <a:gd name="T5" fmla="*/ 167802 h 167004"/>
              <a:gd name="T6" fmla="*/ 171348 w 171450"/>
              <a:gd name="T7" fmla="*/ 167802 h 167004"/>
              <a:gd name="T8" fmla="*/ 171348 w 171450"/>
              <a:gd name="T9" fmla="*/ 0 h 1670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450" h="167004">
                <a:moveTo>
                  <a:pt x="171348" y="0"/>
                </a:moveTo>
                <a:lnTo>
                  <a:pt x="0" y="0"/>
                </a:lnTo>
                <a:lnTo>
                  <a:pt x="0" y="166535"/>
                </a:lnTo>
                <a:lnTo>
                  <a:pt x="171348" y="166535"/>
                </a:lnTo>
                <a:lnTo>
                  <a:pt x="171348" y="0"/>
                </a:lnTo>
                <a:close/>
              </a:path>
            </a:pathLst>
          </a:custGeom>
          <a:solidFill>
            <a:srgbClr val="EE31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dirty="0"/>
          </a:p>
        </p:txBody>
      </p:sp>
      <p:sp>
        <p:nvSpPr>
          <p:cNvPr id="2" name="Title 1"/>
          <p:cNvSpPr>
            <a:spLocks noGrp="1"/>
          </p:cNvSpPr>
          <p:nvPr>
            <p:ph type="ctrTitle"/>
          </p:nvPr>
        </p:nvSpPr>
        <p:spPr>
          <a:xfrm>
            <a:off x="683285" y="440639"/>
            <a:ext cx="7772400" cy="2387600"/>
          </a:xfrm>
        </p:spPr>
        <p:txBody>
          <a:bodyPr anchor="b"/>
          <a:lstStyle>
            <a:lvl1pPr algn="ctr">
              <a:defRPr sz="6000">
                <a:latin typeface="+mn-lt"/>
              </a:defRPr>
            </a:lvl1pPr>
          </a:lstStyle>
          <a:p>
            <a:r>
              <a:rPr lang="en-US" dirty="0"/>
              <a:t>Click to edit Master title style</a:t>
            </a:r>
          </a:p>
        </p:txBody>
      </p:sp>
      <p:sp>
        <p:nvSpPr>
          <p:cNvPr id="3" name="Subtitle 2"/>
          <p:cNvSpPr>
            <a:spLocks noGrp="1"/>
          </p:cNvSpPr>
          <p:nvPr>
            <p:ph type="subTitle" idx="1"/>
          </p:nvPr>
        </p:nvSpPr>
        <p:spPr>
          <a:xfrm>
            <a:off x="1140485" y="3030538"/>
            <a:ext cx="6858000" cy="1655762"/>
          </a:xfrm>
        </p:spPr>
        <p:txBody>
          <a:bodyPr>
            <a:norm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711" t="11734" r="5948" b="8889"/>
          <a:stretch/>
        </p:blipFill>
        <p:spPr>
          <a:xfrm>
            <a:off x="7138949" y="5639835"/>
            <a:ext cx="1719072" cy="864704"/>
          </a:xfrm>
          <a:prstGeom prst="rect">
            <a:avLst/>
          </a:prstGeom>
        </p:spPr>
      </p:pic>
    </p:spTree>
    <p:extLst>
      <p:ext uri="{BB962C8B-B14F-4D97-AF65-F5344CB8AC3E}">
        <p14:creationId xmlns:p14="http://schemas.microsoft.com/office/powerpoint/2010/main" val="2724207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7A2E8CB-12B8-4383-9FA6-F96535FE24DF}" type="datetimeFigureOut">
              <a:rPr lang="en-US"/>
              <a:pPr>
                <a:defRPr/>
              </a:pPr>
              <a:t>4/14/2020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4861243-C996-47A1-A84D-8A658DC9C79A}" type="slidenum">
              <a:rPr lang="en-US"/>
              <a:pPr>
                <a:defRPr/>
              </a:pPr>
              <a:t>‹#›</a:t>
            </a:fld>
            <a:endParaRPr lang="en-US" dirty="0"/>
          </a:p>
        </p:txBody>
      </p:sp>
    </p:spTree>
    <p:extLst>
      <p:ext uri="{BB962C8B-B14F-4D97-AF65-F5344CB8AC3E}">
        <p14:creationId xmlns:p14="http://schemas.microsoft.com/office/powerpoint/2010/main" val="359287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77AF85-7196-4D09-BF23-932F1F0BBC17}" type="datetimeFigureOut">
              <a:rPr lang="en-US"/>
              <a:pPr>
                <a:defRPr/>
              </a:pPr>
              <a:t>4/14/2020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8F60E1F-C6B1-4F3C-9795-E60FB65E411A}" type="slidenum">
              <a:rPr lang="en-US"/>
              <a:pPr>
                <a:defRPr/>
              </a:pPr>
              <a:t>‹#›</a:t>
            </a:fld>
            <a:endParaRPr lang="en-US" dirty="0"/>
          </a:p>
        </p:txBody>
      </p:sp>
    </p:spTree>
    <p:extLst>
      <p:ext uri="{BB962C8B-B14F-4D97-AF65-F5344CB8AC3E}">
        <p14:creationId xmlns:p14="http://schemas.microsoft.com/office/powerpoint/2010/main" val="3498838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b="1"/>
              <a:t>HADASSAH</a:t>
            </a:r>
            <a:r>
              <a:rPr lang="en-US"/>
              <a:t> THE WOMEN’S ZIONIST ORGANIZATION OF AMERICA, INC.</a:t>
            </a:r>
          </a:p>
          <a:p>
            <a:pPr>
              <a:lnSpc>
                <a:spcPct val="150000"/>
              </a:lnSpc>
            </a:pPr>
            <a:r>
              <a:rPr lang="en-US" sz="600"/>
              <a:t>©2017 Hadassah, The Women’s Zionist Organization of America, Inc. Hadassah, the H logo, and Hadassah the Power of Women Who Do are registered trademarks of Hadassah, The Women’s Zionist Organization of America, Inc. </a:t>
            </a:r>
            <a:endParaRPr lang="en-US" sz="600" dirty="0"/>
          </a:p>
        </p:txBody>
      </p:sp>
      <p:sp>
        <p:nvSpPr>
          <p:cNvPr id="4" name="Text Placeholder 2"/>
          <p:cNvSpPr>
            <a:spLocks noGrp="1"/>
          </p:cNvSpPr>
          <p:nvPr>
            <p:ph idx="1"/>
          </p:nvPr>
        </p:nvSpPr>
        <p:spPr>
          <a:xfrm>
            <a:off x="158388" y="2682240"/>
            <a:ext cx="7862207" cy="3494723"/>
          </a:xfrm>
          <a:prstGeom prst="rect">
            <a:avLst/>
          </a:prstGeom>
        </p:spPr>
        <p:txBody>
          <a:bodyPr vert="horz" lIns="91440" tIns="45720" rIns="91440" bIns="45720" rtlCol="0">
            <a:normAutofit/>
          </a:bodyPr>
          <a:lstStyle/>
          <a:p>
            <a:pPr lvl="0"/>
            <a:r>
              <a:rPr lang="en-US" dirty="0"/>
              <a:t>Bullet points blah blah blah</a:t>
            </a:r>
          </a:p>
          <a:p>
            <a:pPr marL="342900" marR="0" lvl="0" indent="-342900" algn="l" defTabSz="685800" rtl="0" eaLnBrk="1" fontAlgn="auto" latinLnBrk="0" hangingPunct="1">
              <a:lnSpc>
                <a:spcPct val="90000"/>
              </a:lnSpc>
              <a:spcBef>
                <a:spcPts val="750"/>
              </a:spcBef>
              <a:spcAft>
                <a:spcPts val="0"/>
              </a:spcAft>
              <a:buClrTx/>
              <a:buSzTx/>
              <a:buFont typeface="Wingdings" charset="2"/>
              <a:buChar char="§"/>
              <a:tabLst/>
              <a:defRPr/>
            </a:pPr>
            <a:r>
              <a:rPr lang="en-US" dirty="0"/>
              <a:t>Bullet points blah blah blah</a:t>
            </a:r>
          </a:p>
          <a:p>
            <a:pPr marL="342900" marR="0" lvl="0" indent="-342900" algn="l" defTabSz="685800" rtl="0" eaLnBrk="1" fontAlgn="auto" latinLnBrk="0" hangingPunct="1">
              <a:lnSpc>
                <a:spcPct val="90000"/>
              </a:lnSpc>
              <a:spcBef>
                <a:spcPts val="750"/>
              </a:spcBef>
              <a:spcAft>
                <a:spcPts val="0"/>
              </a:spcAft>
              <a:buClrTx/>
              <a:buSzTx/>
              <a:buFont typeface="Wingdings" charset="2"/>
              <a:buChar char="§"/>
              <a:tabLst/>
              <a:defRPr/>
            </a:pPr>
            <a:r>
              <a:rPr lang="en-US" dirty="0"/>
              <a:t>Bullet points blah blah blah</a:t>
            </a:r>
          </a:p>
          <a:p>
            <a:pPr lvl="0"/>
            <a:endParaRPr lang="en-US" dirty="0"/>
          </a:p>
        </p:txBody>
      </p:sp>
    </p:spTree>
    <p:extLst>
      <p:ext uri="{BB962C8B-B14F-4D97-AF65-F5344CB8AC3E}">
        <p14:creationId xmlns:p14="http://schemas.microsoft.com/office/powerpoint/2010/main" val="329500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object 3"/>
          <p:cNvSpPr>
            <a:spLocks/>
          </p:cNvSpPr>
          <p:nvPr userDrawn="1"/>
        </p:nvSpPr>
        <p:spPr bwMode="auto">
          <a:xfrm>
            <a:off x="80963" y="5446713"/>
            <a:ext cx="8986837" cy="1228725"/>
          </a:xfrm>
          <a:custGeom>
            <a:avLst/>
            <a:gdLst>
              <a:gd name="T0" fmla="*/ 0 w 9820910"/>
              <a:gd name="T1" fmla="*/ 1228180 h 1204595"/>
              <a:gd name="T2" fmla="*/ 8986732 w 9820910"/>
              <a:gd name="T3" fmla="*/ 1228180 h 1204595"/>
              <a:gd name="T4" fmla="*/ 8986732 w 9820910"/>
              <a:gd name="T5" fmla="*/ 0 h 1204595"/>
              <a:gd name="T6" fmla="*/ 0 w 9820910"/>
              <a:gd name="T7" fmla="*/ 0 h 1204595"/>
              <a:gd name="T8" fmla="*/ 0 w 9820910"/>
              <a:gd name="T9" fmla="*/ 1228180 h 1204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20910" h="1204595">
                <a:moveTo>
                  <a:pt x="0" y="1204061"/>
                </a:moveTo>
                <a:lnTo>
                  <a:pt x="9820795" y="1204061"/>
                </a:lnTo>
                <a:lnTo>
                  <a:pt x="9820795" y="0"/>
                </a:lnTo>
                <a:lnTo>
                  <a:pt x="0" y="0"/>
                </a:lnTo>
                <a:lnTo>
                  <a:pt x="0" y="1204061"/>
                </a:lnTo>
                <a:close/>
              </a:path>
            </a:pathLst>
          </a:custGeom>
          <a:solidFill>
            <a:srgbClr val="97D5C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5711" t="11734" r="5948" b="8889"/>
          <a:stretch/>
        </p:blipFill>
        <p:spPr>
          <a:xfrm>
            <a:off x="7163501" y="5636887"/>
            <a:ext cx="1719072" cy="864704"/>
          </a:xfrm>
          <a:prstGeom prst="rect">
            <a:avLst/>
          </a:prstGeom>
        </p:spPr>
      </p:pic>
      <p:sp>
        <p:nvSpPr>
          <p:cNvPr id="4" name="object 2"/>
          <p:cNvSpPr>
            <a:spLocks/>
          </p:cNvSpPr>
          <p:nvPr userDrawn="1"/>
        </p:nvSpPr>
        <p:spPr bwMode="auto">
          <a:xfrm>
            <a:off x="71438" y="77788"/>
            <a:ext cx="8996362" cy="5189537"/>
          </a:xfrm>
          <a:custGeom>
            <a:avLst/>
            <a:gdLst>
              <a:gd name="T0" fmla="*/ 0 w 9820910"/>
              <a:gd name="T1" fmla="*/ 5189284 h 6003290"/>
              <a:gd name="T2" fmla="*/ 8996257 w 9820910"/>
              <a:gd name="T3" fmla="*/ 5189284 h 6003290"/>
              <a:gd name="T4" fmla="*/ 8996257 w 9820910"/>
              <a:gd name="T5" fmla="*/ 0 h 6003290"/>
              <a:gd name="T6" fmla="*/ 0 w 9820910"/>
              <a:gd name="T7" fmla="*/ 0 h 6003290"/>
              <a:gd name="T8" fmla="*/ 0 w 9820910"/>
              <a:gd name="T9" fmla="*/ 5189284 h 60032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20910" h="6003290">
                <a:moveTo>
                  <a:pt x="0" y="6002997"/>
                </a:moveTo>
                <a:lnTo>
                  <a:pt x="9820795" y="6002997"/>
                </a:lnTo>
                <a:lnTo>
                  <a:pt x="9820795" y="0"/>
                </a:lnTo>
                <a:lnTo>
                  <a:pt x="0" y="0"/>
                </a:lnTo>
                <a:lnTo>
                  <a:pt x="0" y="6002997"/>
                </a:lnTo>
                <a:close/>
              </a:path>
            </a:pathLst>
          </a:custGeom>
          <a:solidFill>
            <a:srgbClr val="E4EFF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dirty="0"/>
          </a:p>
        </p:txBody>
      </p:sp>
      <p:sp>
        <p:nvSpPr>
          <p:cNvPr id="6" name="object 4"/>
          <p:cNvSpPr>
            <a:spLocks/>
          </p:cNvSpPr>
          <p:nvPr userDrawn="1"/>
        </p:nvSpPr>
        <p:spPr bwMode="auto">
          <a:xfrm>
            <a:off x="682625" y="5988050"/>
            <a:ext cx="171450" cy="168275"/>
          </a:xfrm>
          <a:custGeom>
            <a:avLst/>
            <a:gdLst>
              <a:gd name="T0" fmla="*/ 171348 w 171450"/>
              <a:gd name="T1" fmla="*/ 0 h 167004"/>
              <a:gd name="T2" fmla="*/ 0 w 171450"/>
              <a:gd name="T3" fmla="*/ 0 h 167004"/>
              <a:gd name="T4" fmla="*/ 0 w 171450"/>
              <a:gd name="T5" fmla="*/ 167802 h 167004"/>
              <a:gd name="T6" fmla="*/ 171348 w 171450"/>
              <a:gd name="T7" fmla="*/ 167802 h 167004"/>
              <a:gd name="T8" fmla="*/ 171348 w 171450"/>
              <a:gd name="T9" fmla="*/ 0 h 1670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450" h="167004">
                <a:moveTo>
                  <a:pt x="171348" y="0"/>
                </a:moveTo>
                <a:lnTo>
                  <a:pt x="0" y="0"/>
                </a:lnTo>
                <a:lnTo>
                  <a:pt x="0" y="166535"/>
                </a:lnTo>
                <a:lnTo>
                  <a:pt x="171348" y="166535"/>
                </a:lnTo>
                <a:lnTo>
                  <a:pt x="171348" y="0"/>
                </a:lnTo>
                <a:close/>
              </a:path>
            </a:pathLst>
          </a:custGeom>
          <a:solidFill>
            <a:srgbClr val="EE31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dirty="0"/>
          </a:p>
        </p:txBody>
      </p:sp>
      <p:sp>
        <p:nvSpPr>
          <p:cNvPr id="2" name="Title 1"/>
          <p:cNvSpPr>
            <a:spLocks noGrp="1"/>
          </p:cNvSpPr>
          <p:nvPr>
            <p:ph type="title"/>
          </p:nvPr>
        </p:nvSpPr>
        <p:spPr>
          <a:xfrm>
            <a:off x="323850" y="212726"/>
            <a:ext cx="7886700" cy="1035049"/>
          </a:xfrm>
        </p:spPr>
        <p:txBody>
          <a:bodyPr>
            <a:normAutofit/>
          </a:bodyPr>
          <a:lstStyle>
            <a:lvl1pPr>
              <a:defRPr sz="4000">
                <a:latin typeface="+mn-lt"/>
              </a:defRPr>
            </a:lvl1pPr>
          </a:lstStyle>
          <a:p>
            <a:r>
              <a:rPr lang="en-US" dirty="0"/>
              <a:t>Click to edit Master title style</a:t>
            </a:r>
          </a:p>
        </p:txBody>
      </p:sp>
      <p:sp>
        <p:nvSpPr>
          <p:cNvPr id="3" name="Content Placeholder 2"/>
          <p:cNvSpPr>
            <a:spLocks noGrp="1"/>
          </p:cNvSpPr>
          <p:nvPr>
            <p:ph idx="1"/>
          </p:nvPr>
        </p:nvSpPr>
        <p:spPr>
          <a:xfrm>
            <a:off x="323850" y="1383400"/>
            <a:ext cx="7886700" cy="3883925"/>
          </a:xfrm>
        </p:spPr>
        <p:txBody>
          <a:bodyPr/>
          <a:lstStyle>
            <a:lvl1pPr>
              <a:defRPr sz="3000"/>
            </a:lvl1pPr>
            <a:lvl2pPr>
              <a:defRPr sz="25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3620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0E06ACE-8B8F-4351-A287-45175C9997B4}" type="datetimeFigureOut">
              <a:rPr lang="en-US"/>
              <a:pPr>
                <a:defRPr/>
              </a:pPr>
              <a:t>4/14/2020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20BE7E-7EFB-4603-BFCA-06CB51666F1E}" type="slidenum">
              <a:rPr lang="en-US"/>
              <a:pPr>
                <a:defRPr/>
              </a:pPr>
              <a:t>‹#›</a:t>
            </a:fld>
            <a:endParaRPr lang="en-US" dirty="0"/>
          </a:p>
        </p:txBody>
      </p:sp>
    </p:spTree>
    <p:extLst>
      <p:ext uri="{BB962C8B-B14F-4D97-AF65-F5344CB8AC3E}">
        <p14:creationId xmlns:p14="http://schemas.microsoft.com/office/powerpoint/2010/main" val="1585046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23F581D-D7B5-4AE9-A94D-869CC931B81E}" type="datetimeFigureOut">
              <a:rPr lang="en-US"/>
              <a:pPr>
                <a:defRPr/>
              </a:pPr>
              <a:t>4/14/2020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404B6DE-499D-4028-81CB-D47C73902445}" type="slidenum">
              <a:rPr lang="en-US"/>
              <a:pPr>
                <a:defRPr/>
              </a:pPr>
              <a:t>‹#›</a:t>
            </a:fld>
            <a:endParaRPr lang="en-US" dirty="0"/>
          </a:p>
        </p:txBody>
      </p:sp>
    </p:spTree>
    <p:extLst>
      <p:ext uri="{BB962C8B-B14F-4D97-AF65-F5344CB8AC3E}">
        <p14:creationId xmlns:p14="http://schemas.microsoft.com/office/powerpoint/2010/main" val="297748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87F8928-178A-416D-B2BF-9EF896D26ABE}" type="datetimeFigureOut">
              <a:rPr lang="en-US"/>
              <a:pPr>
                <a:defRPr/>
              </a:pPr>
              <a:t>4/14/2020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0A3C441-0553-4AE5-ADA2-EFE4B1358C19}" type="slidenum">
              <a:rPr lang="en-US"/>
              <a:pPr>
                <a:defRPr/>
              </a:pPr>
              <a:t>‹#›</a:t>
            </a:fld>
            <a:endParaRPr lang="en-US" dirty="0"/>
          </a:p>
        </p:txBody>
      </p:sp>
    </p:spTree>
    <p:extLst>
      <p:ext uri="{BB962C8B-B14F-4D97-AF65-F5344CB8AC3E}">
        <p14:creationId xmlns:p14="http://schemas.microsoft.com/office/powerpoint/2010/main" val="386726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BC852EC-4434-4164-90B2-990CCE090FAF}" type="datetimeFigureOut">
              <a:rPr lang="en-US"/>
              <a:pPr>
                <a:defRPr/>
              </a:pPr>
              <a:t>4/14/2020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118FC7E-006F-4D2D-886B-672D0C36EFC7}" type="slidenum">
              <a:rPr lang="en-US"/>
              <a:pPr>
                <a:defRPr/>
              </a:pPr>
              <a:t>‹#›</a:t>
            </a:fld>
            <a:endParaRPr lang="en-US" dirty="0"/>
          </a:p>
        </p:txBody>
      </p:sp>
    </p:spTree>
    <p:extLst>
      <p:ext uri="{BB962C8B-B14F-4D97-AF65-F5344CB8AC3E}">
        <p14:creationId xmlns:p14="http://schemas.microsoft.com/office/powerpoint/2010/main" val="191601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DBEB39-014F-49EA-A553-581DE4C48CAC}" type="datetimeFigureOut">
              <a:rPr lang="en-US"/>
              <a:pPr>
                <a:defRPr/>
              </a:pPr>
              <a:t>4/14/2020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0B8D6C0-6543-4EAF-9AFF-D25AECAEAF59}" type="slidenum">
              <a:rPr lang="en-US"/>
              <a:pPr>
                <a:defRPr/>
              </a:pPr>
              <a:t>‹#›</a:t>
            </a:fld>
            <a:endParaRPr lang="en-US" dirty="0"/>
          </a:p>
        </p:txBody>
      </p:sp>
    </p:spTree>
    <p:extLst>
      <p:ext uri="{BB962C8B-B14F-4D97-AF65-F5344CB8AC3E}">
        <p14:creationId xmlns:p14="http://schemas.microsoft.com/office/powerpoint/2010/main" val="174545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232EA70-D311-40DF-901B-8DCFB09B4FE8}" type="datetimeFigureOut">
              <a:rPr lang="en-US"/>
              <a:pPr>
                <a:defRPr/>
              </a:pPr>
              <a:t>4/14/2020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5A982-7EDD-48F8-BF27-FC634944C0EF}" type="slidenum">
              <a:rPr lang="en-US"/>
              <a:pPr>
                <a:defRPr/>
              </a:pPr>
              <a:t>‹#›</a:t>
            </a:fld>
            <a:endParaRPr lang="en-US" dirty="0"/>
          </a:p>
        </p:txBody>
      </p:sp>
    </p:spTree>
    <p:extLst>
      <p:ext uri="{BB962C8B-B14F-4D97-AF65-F5344CB8AC3E}">
        <p14:creationId xmlns:p14="http://schemas.microsoft.com/office/powerpoint/2010/main" val="2905473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E9A978F-A22F-4F74-9922-67F12EA80696}" type="datetimeFigureOut">
              <a:rPr lang="en-US"/>
              <a:pPr>
                <a:defRPr/>
              </a:pPr>
              <a:t>4/14/2020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4C3EA4B-9447-497B-8112-BD52D5E0ABC3}" type="slidenum">
              <a:rPr lang="en-US"/>
              <a:pPr>
                <a:defRPr/>
              </a:pPr>
              <a:t>‹#›</a:t>
            </a:fld>
            <a:endParaRPr lang="en-US" dirty="0"/>
          </a:p>
        </p:txBody>
      </p:sp>
    </p:spTree>
    <p:extLst>
      <p:ext uri="{BB962C8B-B14F-4D97-AF65-F5344CB8AC3E}">
        <p14:creationId xmlns:p14="http://schemas.microsoft.com/office/powerpoint/2010/main" val="2015040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D384EC8-ACF5-448B-8B86-A303742DAF1C}" type="datetimeFigureOut">
              <a:rPr lang="en-US"/>
              <a:pPr>
                <a:defRPr/>
              </a:pPr>
              <a:t>4/14/2020</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85440F2D-6A0B-4828-8DEE-5125C60E105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8"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ttendee.gototraining.com/50s78/recording/445481910073149696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kspivack@hadassah.or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mailto:ldavidson@hadassah.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dwiskind@hadassah.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hyperlink" Target="mailto:absolomon@hadassah.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ehershkin@hadassah.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mnatan@hadassah.org"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mailto:ckaufman@hadassah.org"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mailto:vkovacs@hadassh.org" TargetMode="External"/><Relationship Id="rId4" Type="http://schemas.openxmlformats.org/officeDocument/2006/relationships/hyperlink" Target="mailto:rafreedman@hadassah.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75" y="441325"/>
            <a:ext cx="8991600" cy="2387600"/>
          </a:xfrm>
        </p:spPr>
        <p:txBody>
          <a:bodyPr rtlCol="0">
            <a:normAutofit/>
          </a:bodyPr>
          <a:lstStyle/>
          <a:p>
            <a:pPr eaLnBrk="1" fontAlgn="auto" hangingPunct="1">
              <a:spcAft>
                <a:spcPts val="0"/>
              </a:spcAft>
              <a:defRPr/>
            </a:pPr>
            <a:r>
              <a:rPr lang="en-US" sz="5400" b="1" dirty="0"/>
              <a:t>Member &amp; Unit Services Division</a:t>
            </a:r>
          </a:p>
        </p:txBody>
      </p:sp>
      <p:sp>
        <p:nvSpPr>
          <p:cNvPr id="3" name="Subtitle 2"/>
          <p:cNvSpPr>
            <a:spLocks noGrp="1"/>
          </p:cNvSpPr>
          <p:nvPr>
            <p:ph type="subTitle" idx="1"/>
          </p:nvPr>
        </p:nvSpPr>
        <p:spPr>
          <a:xfrm>
            <a:off x="1133474" y="3304728"/>
            <a:ext cx="7086397" cy="896208"/>
          </a:xfrm>
        </p:spPr>
        <p:txBody>
          <a:bodyPr rtlCol="0">
            <a:normAutofit fontScale="92500"/>
          </a:bodyPr>
          <a:lstStyle/>
          <a:p>
            <a:pPr eaLnBrk="1" fontAlgn="auto" hangingPunct="1">
              <a:lnSpc>
                <a:spcPct val="80000"/>
              </a:lnSpc>
              <a:spcAft>
                <a:spcPts val="0"/>
              </a:spcAft>
              <a:defRPr/>
            </a:pPr>
            <a:r>
              <a:rPr lang="en-US" sz="3200" b="1" dirty="0">
                <a:solidFill>
                  <a:srgbClr val="F20000"/>
                </a:solidFill>
              </a:rPr>
              <a:t>Region Presidents Monthly Conference Call</a:t>
            </a:r>
          </a:p>
          <a:p>
            <a:pPr eaLnBrk="1" fontAlgn="auto" hangingPunct="1">
              <a:lnSpc>
                <a:spcPct val="80000"/>
              </a:lnSpc>
              <a:spcAft>
                <a:spcPts val="0"/>
              </a:spcAft>
              <a:defRPr/>
            </a:pPr>
            <a:r>
              <a:rPr lang="en-US" sz="2000" b="1" i="1" dirty="0">
                <a:solidFill>
                  <a:srgbClr val="CC0000"/>
                </a:solidFill>
                <a:effectLst>
                  <a:outerShdw blurRad="38100" dist="38100" dir="2700000" algn="tl">
                    <a:srgbClr val="C0C0C0"/>
                  </a:outerShdw>
                </a:effectLst>
              </a:rPr>
              <a:t>4.13.2020</a:t>
            </a:r>
          </a:p>
        </p:txBody>
      </p:sp>
      <p:sp>
        <p:nvSpPr>
          <p:cNvPr id="6" name="object 25"/>
          <p:cNvSpPr txBox="1">
            <a:spLocks/>
          </p:cNvSpPr>
          <p:nvPr/>
        </p:nvSpPr>
        <p:spPr>
          <a:xfrm>
            <a:off x="922338" y="5954713"/>
            <a:ext cx="3698875" cy="461665"/>
          </a:xfrm>
          <a:prstGeom prst="rect">
            <a:avLst/>
          </a:prstGeom>
        </p:spPr>
        <p:txBody>
          <a:bodyPr lIns="0" tIns="0" rIns="0" bIns="0">
            <a:spAutoFit/>
          </a:bodyPr>
          <a:lstStyle>
            <a:defPPr>
              <a:defRPr lang="en-US"/>
            </a:defPPr>
            <a:lvl1pPr marL="0" algn="l" defTabSz="457200" rtl="0" eaLnBrk="1" latinLnBrk="0" hangingPunct="1">
              <a:defRPr sz="1500" b="0" i="0" kern="1200">
                <a:solidFill>
                  <a:srgbClr val="006CA3"/>
                </a:solidFill>
                <a:latin typeface="Times New Roman"/>
                <a:ea typeface="+mn-ea"/>
                <a:cs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fontAlgn="auto">
              <a:spcBef>
                <a:spcPts val="0"/>
              </a:spcBef>
              <a:spcAft>
                <a:spcPts val="0"/>
              </a:spcAft>
              <a:defRPr/>
            </a:pPr>
            <a:r>
              <a:rPr lang="en-US" b="1" spc="70" dirty="0">
                <a:solidFill>
                  <a:schemeClr val="tx1"/>
                </a:solidFill>
                <a:latin typeface="Calibri" panose="020F0502020204030204" pitchFamily="34" charset="0"/>
              </a:rPr>
              <a:t>Presidents’ Conference Call – 4.13.20</a:t>
            </a:r>
          </a:p>
          <a:p>
            <a:pPr marL="12700" fontAlgn="auto">
              <a:spcBef>
                <a:spcPts val="0"/>
              </a:spcBef>
              <a:spcAft>
                <a:spcPts val="0"/>
              </a:spcAft>
              <a:defRPr/>
            </a:pPr>
            <a:endParaRPr lang="en-US" spc="125" dirty="0">
              <a:solidFill>
                <a:schemeClr val="tx1"/>
              </a:solidFill>
              <a:latin typeface="Calibri" panose="020F0502020204030204" pitchFamily="34" charset="0"/>
            </a:endParaRPr>
          </a:p>
        </p:txBody>
      </p:sp>
      <p:sp>
        <p:nvSpPr>
          <p:cNvPr id="4" name="Rectangle 3">
            <a:extLst>
              <a:ext uri="{FF2B5EF4-FFF2-40B4-BE49-F238E27FC236}">
                <a16:creationId xmlns:a16="http://schemas.microsoft.com/office/drawing/2014/main" id="{973E43F8-2A74-4436-8EB0-B6EE692C8396}"/>
              </a:ext>
            </a:extLst>
          </p:cNvPr>
          <p:cNvSpPr/>
          <p:nvPr/>
        </p:nvSpPr>
        <p:spPr>
          <a:xfrm>
            <a:off x="709127" y="4200936"/>
            <a:ext cx="8089640" cy="369332"/>
          </a:xfrm>
          <a:prstGeom prst="rect">
            <a:avLst/>
          </a:prstGeom>
        </p:spPr>
        <p:txBody>
          <a:bodyPr wrap="square">
            <a:spAutoFit/>
          </a:bodyPr>
          <a:lstStyle/>
          <a:p>
            <a:r>
              <a:rPr lang="en-US" dirty="0">
                <a:solidFill>
                  <a:srgbClr val="858585"/>
                </a:solidFill>
                <a:latin typeface="lato-regular"/>
                <a:hlinkClick r:id="rId3"/>
              </a:rPr>
              <a:t>https://attendee.gototraining.com/50s78/recording/4454819100731496961</a:t>
            </a:r>
            <a:r>
              <a:rPr lang="en-US" dirty="0">
                <a:solidFill>
                  <a:srgbClr val="858585"/>
                </a:solidFill>
                <a:latin typeface="lato-regular"/>
              </a:rPr>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A418-D80E-4F1A-B260-E0B9CA1D3140}"/>
              </a:ext>
            </a:extLst>
          </p:cNvPr>
          <p:cNvSpPr>
            <a:spLocks noGrp="1"/>
          </p:cNvSpPr>
          <p:nvPr>
            <p:ph type="title"/>
          </p:nvPr>
        </p:nvSpPr>
        <p:spPr>
          <a:xfrm>
            <a:off x="323850" y="348351"/>
            <a:ext cx="7886700" cy="1035049"/>
          </a:xfrm>
        </p:spPr>
        <p:txBody>
          <a:bodyPr>
            <a:normAutofit fontScale="90000"/>
          </a:bodyPr>
          <a:lstStyle/>
          <a:p>
            <a:pPr algn="ctr"/>
            <a:r>
              <a:rPr lang="en-US" sz="2800" b="1" dirty="0"/>
              <a:t>TOP ENGAGEMENT &amp; GRASSROOTS FUNDRAISING STRATEGIES DURING SOCIAL DISTANCING: </a:t>
            </a:r>
            <a:br>
              <a:rPr lang="en-US" sz="2800" b="1" dirty="0"/>
            </a:br>
            <a:r>
              <a:rPr lang="en-US" sz="2800" b="1" dirty="0"/>
              <a:t>A Guide to Hadassah Leaders</a:t>
            </a:r>
          </a:p>
        </p:txBody>
      </p:sp>
      <p:sp>
        <p:nvSpPr>
          <p:cNvPr id="3" name="Content Placeholder 2">
            <a:extLst>
              <a:ext uri="{FF2B5EF4-FFF2-40B4-BE49-F238E27FC236}">
                <a16:creationId xmlns:a16="http://schemas.microsoft.com/office/drawing/2014/main" id="{4AA2F8B8-E192-4763-9C55-0C1C8F005AB4}"/>
              </a:ext>
            </a:extLst>
          </p:cNvPr>
          <p:cNvSpPr>
            <a:spLocks noGrp="1"/>
          </p:cNvSpPr>
          <p:nvPr>
            <p:ph idx="1"/>
          </p:nvPr>
        </p:nvSpPr>
        <p:spPr>
          <a:xfrm>
            <a:off x="323850" y="1896533"/>
            <a:ext cx="7886700" cy="3370792"/>
          </a:xfrm>
        </p:spPr>
        <p:txBody>
          <a:bodyPr>
            <a:normAutofit/>
          </a:bodyPr>
          <a:lstStyle/>
          <a:p>
            <a:pPr lvl="1"/>
            <a:r>
              <a:rPr lang="en-US" sz="3200" dirty="0"/>
              <a:t>Region Driven Support</a:t>
            </a:r>
          </a:p>
          <a:p>
            <a:pPr lvl="2"/>
            <a:r>
              <a:rPr lang="en-US" sz="3200" dirty="0"/>
              <a:t>ICU Bed Fundraiser</a:t>
            </a:r>
          </a:p>
          <a:p>
            <a:pPr lvl="1"/>
            <a:r>
              <a:rPr lang="en-US" sz="3200" dirty="0"/>
              <a:t>Virtual Events with Zoom</a:t>
            </a:r>
          </a:p>
          <a:p>
            <a:pPr lvl="1"/>
            <a:r>
              <a:rPr lang="en-US" sz="3200" dirty="0"/>
              <a:t>Non-Event Fundraisers (No Show Events)</a:t>
            </a:r>
          </a:p>
          <a:p>
            <a:pPr lvl="1"/>
            <a:endParaRPr lang="en-US" sz="3200" dirty="0"/>
          </a:p>
          <a:p>
            <a:pPr marL="457200" lvl="1" indent="0">
              <a:buNone/>
            </a:pPr>
            <a:endParaRPr lang="en-US" sz="3200" dirty="0"/>
          </a:p>
        </p:txBody>
      </p:sp>
      <p:sp>
        <p:nvSpPr>
          <p:cNvPr id="4" name="object 25">
            <a:extLst>
              <a:ext uri="{FF2B5EF4-FFF2-40B4-BE49-F238E27FC236}">
                <a16:creationId xmlns:a16="http://schemas.microsoft.com/office/drawing/2014/main" id="{2518C168-373D-4520-883D-46F3B9C166E4}"/>
              </a:ext>
            </a:extLst>
          </p:cNvPr>
          <p:cNvSpPr txBox="1">
            <a:spLocks/>
          </p:cNvSpPr>
          <p:nvPr/>
        </p:nvSpPr>
        <p:spPr>
          <a:xfrm>
            <a:off x="922338" y="5954713"/>
            <a:ext cx="3698875" cy="461665"/>
          </a:xfrm>
          <a:prstGeom prst="rect">
            <a:avLst/>
          </a:prstGeom>
        </p:spPr>
        <p:txBody>
          <a:bodyPr lIns="0" tIns="0" rIns="0" bIns="0">
            <a:spAutoFit/>
          </a:bodyPr>
          <a:lstStyle>
            <a:defPPr>
              <a:defRPr lang="en-US"/>
            </a:defPPr>
            <a:lvl1pPr marL="0" algn="l" defTabSz="457200" rtl="0" eaLnBrk="1" latinLnBrk="0" hangingPunct="1">
              <a:defRPr sz="1500" b="0" i="0" kern="1200">
                <a:solidFill>
                  <a:srgbClr val="006CA3"/>
                </a:solidFill>
                <a:latin typeface="Times New Roman"/>
                <a:ea typeface="+mn-ea"/>
                <a:cs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fontAlgn="auto">
              <a:spcBef>
                <a:spcPts val="0"/>
              </a:spcBef>
              <a:spcAft>
                <a:spcPts val="0"/>
              </a:spcAft>
              <a:defRPr/>
            </a:pPr>
            <a:r>
              <a:rPr lang="en-US" b="1" spc="70" dirty="0">
                <a:solidFill>
                  <a:schemeClr val="tx1"/>
                </a:solidFill>
                <a:latin typeface="Calibri" panose="020F0502020204030204" pitchFamily="34" charset="0"/>
              </a:rPr>
              <a:t>Presidents’ Conference Call – 4.13.20</a:t>
            </a:r>
          </a:p>
          <a:p>
            <a:pPr marL="12700" fontAlgn="auto">
              <a:spcBef>
                <a:spcPts val="0"/>
              </a:spcBef>
              <a:spcAft>
                <a:spcPts val="0"/>
              </a:spcAft>
              <a:defRPr/>
            </a:pPr>
            <a:endParaRPr lang="en-US" spc="125" dirty="0">
              <a:solidFill>
                <a:schemeClr val="tx1"/>
              </a:solidFill>
              <a:latin typeface="Calibri" panose="020F0502020204030204" pitchFamily="34" charset="0"/>
            </a:endParaRPr>
          </a:p>
        </p:txBody>
      </p:sp>
    </p:spTree>
    <p:extLst>
      <p:ext uri="{BB962C8B-B14F-4D97-AF65-F5344CB8AC3E}">
        <p14:creationId xmlns:p14="http://schemas.microsoft.com/office/powerpoint/2010/main" val="2493494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12727"/>
            <a:ext cx="8467724" cy="765842"/>
          </a:xfrm>
        </p:spPr>
        <p:txBody>
          <a:bodyPr>
            <a:normAutofit fontScale="90000"/>
          </a:bodyPr>
          <a:lstStyle/>
          <a:p>
            <a:pPr algn="ctr"/>
            <a:br>
              <a:rPr lang="en-US" dirty="0"/>
            </a:br>
            <a:r>
              <a:rPr lang="en-US" b="1" dirty="0"/>
              <a:t>Update on COVID 19 – OPERATIONS</a:t>
            </a:r>
            <a:br>
              <a:rPr lang="en-US" dirty="0"/>
            </a:br>
            <a:endParaRPr lang="en-US" dirty="0"/>
          </a:p>
        </p:txBody>
      </p:sp>
      <p:sp>
        <p:nvSpPr>
          <p:cNvPr id="3" name="Content Placeholder 2"/>
          <p:cNvSpPr>
            <a:spLocks noGrp="1"/>
          </p:cNvSpPr>
          <p:nvPr>
            <p:ph idx="1"/>
          </p:nvPr>
        </p:nvSpPr>
        <p:spPr>
          <a:xfrm>
            <a:off x="387350" y="1148013"/>
            <a:ext cx="8467725" cy="3883925"/>
          </a:xfrm>
        </p:spPr>
        <p:txBody>
          <a:bodyPr>
            <a:normAutofit fontScale="92500" lnSpcReduction="20000"/>
          </a:bodyPr>
          <a:lstStyle/>
          <a:p>
            <a:r>
              <a:rPr lang="en-US" dirty="0"/>
              <a:t>Donor Services Process</a:t>
            </a:r>
          </a:p>
          <a:p>
            <a:pPr lvl="1"/>
            <a:r>
              <a:rPr lang="en-US" dirty="0"/>
              <a:t>Daily Calls are being answered</a:t>
            </a:r>
          </a:p>
          <a:p>
            <a:pPr lvl="1"/>
            <a:r>
              <a:rPr lang="en-US" dirty="0"/>
              <a:t>24 hour turn-around</a:t>
            </a:r>
          </a:p>
          <a:p>
            <a:pPr lvl="1"/>
            <a:r>
              <a:rPr lang="en-US" dirty="0"/>
              <a:t>Fundraising and Membership Service</a:t>
            </a:r>
          </a:p>
          <a:p>
            <a:r>
              <a:rPr lang="en-US" dirty="0"/>
              <a:t>Credit By Region</a:t>
            </a:r>
          </a:p>
          <a:p>
            <a:pPr lvl="1"/>
            <a:r>
              <a:rPr lang="en-US" dirty="0"/>
              <a:t>HMOCOVID</a:t>
            </a:r>
          </a:p>
          <a:p>
            <a:pPr lvl="1"/>
            <a:r>
              <a:rPr lang="en-US" dirty="0"/>
              <a:t>YACOVID</a:t>
            </a:r>
          </a:p>
          <a:p>
            <a:r>
              <a:rPr lang="en-US" dirty="0"/>
              <a:t>MERKLE Processing </a:t>
            </a:r>
          </a:p>
          <a:p>
            <a:pPr lvl="1"/>
            <a:r>
              <a:rPr lang="en-US" dirty="0"/>
              <a:t>Merkle is approximately 3 weeks behind due to staffing issue</a:t>
            </a:r>
          </a:p>
          <a:p>
            <a:pPr lvl="2"/>
            <a:r>
              <a:rPr lang="en-US" dirty="0"/>
              <a:t>Focused on high level donor transactions</a:t>
            </a:r>
          </a:p>
          <a:p>
            <a:r>
              <a:rPr lang="en-US" dirty="0"/>
              <a:t>FACEBOOK Credit</a:t>
            </a:r>
          </a:p>
          <a:p>
            <a:pPr marL="914400" lvl="2" indent="0">
              <a:buNone/>
            </a:pPr>
            <a:endParaRPr lang="en-US" dirty="0"/>
          </a:p>
          <a:p>
            <a:endParaRPr lang="en-US" dirty="0"/>
          </a:p>
          <a:p>
            <a:pPr lvl="1"/>
            <a:endParaRPr lang="en-US" dirty="0"/>
          </a:p>
          <a:p>
            <a:endParaRPr lang="en-US" dirty="0"/>
          </a:p>
          <a:p>
            <a:endParaRPr lang="en-US" dirty="0"/>
          </a:p>
        </p:txBody>
      </p:sp>
      <p:sp>
        <p:nvSpPr>
          <p:cNvPr id="5" name="object 25">
            <a:extLst>
              <a:ext uri="{FF2B5EF4-FFF2-40B4-BE49-F238E27FC236}">
                <a16:creationId xmlns:a16="http://schemas.microsoft.com/office/drawing/2014/main" id="{D7801545-BFFD-4D87-AC65-332B3A26BA15}"/>
              </a:ext>
            </a:extLst>
          </p:cNvPr>
          <p:cNvSpPr txBox="1">
            <a:spLocks/>
          </p:cNvSpPr>
          <p:nvPr/>
        </p:nvSpPr>
        <p:spPr>
          <a:xfrm>
            <a:off x="922338" y="5954713"/>
            <a:ext cx="3698875" cy="461665"/>
          </a:xfrm>
          <a:prstGeom prst="rect">
            <a:avLst/>
          </a:prstGeom>
        </p:spPr>
        <p:txBody>
          <a:bodyPr lIns="0" tIns="0" rIns="0" bIns="0">
            <a:spAutoFit/>
          </a:bodyPr>
          <a:lstStyle>
            <a:defPPr>
              <a:defRPr lang="en-US"/>
            </a:defPPr>
            <a:lvl1pPr marL="0" algn="l" defTabSz="457200" rtl="0" eaLnBrk="1" latinLnBrk="0" hangingPunct="1">
              <a:defRPr sz="1500" b="0" i="0" kern="1200">
                <a:solidFill>
                  <a:srgbClr val="006CA3"/>
                </a:solidFill>
                <a:latin typeface="Times New Roman"/>
                <a:ea typeface="+mn-ea"/>
                <a:cs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fontAlgn="auto">
              <a:spcBef>
                <a:spcPts val="0"/>
              </a:spcBef>
              <a:spcAft>
                <a:spcPts val="0"/>
              </a:spcAft>
              <a:defRPr/>
            </a:pPr>
            <a:r>
              <a:rPr lang="en-US" b="1" spc="70" dirty="0">
                <a:solidFill>
                  <a:schemeClr val="tx1"/>
                </a:solidFill>
                <a:latin typeface="Calibri" panose="020F0502020204030204" pitchFamily="34" charset="0"/>
              </a:rPr>
              <a:t>Presidents’ Conference Call – 4.13.20</a:t>
            </a:r>
          </a:p>
          <a:p>
            <a:pPr marL="12700" fontAlgn="auto">
              <a:spcBef>
                <a:spcPts val="0"/>
              </a:spcBef>
              <a:spcAft>
                <a:spcPts val="0"/>
              </a:spcAft>
              <a:defRPr/>
            </a:pPr>
            <a:endParaRPr lang="en-US" spc="125" dirty="0">
              <a:solidFill>
                <a:schemeClr val="tx1"/>
              </a:solidFill>
              <a:latin typeface="Calibri" panose="020F0502020204030204" pitchFamily="34" charset="0"/>
            </a:endParaRPr>
          </a:p>
        </p:txBody>
      </p:sp>
    </p:spTree>
    <p:extLst>
      <p:ext uri="{BB962C8B-B14F-4D97-AF65-F5344CB8AC3E}">
        <p14:creationId xmlns:p14="http://schemas.microsoft.com/office/powerpoint/2010/main" val="3211473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FF644-374B-4430-9F44-F2DFB334E884}"/>
              </a:ext>
            </a:extLst>
          </p:cNvPr>
          <p:cNvSpPr>
            <a:spLocks noGrp="1"/>
          </p:cNvSpPr>
          <p:nvPr>
            <p:ph type="title"/>
          </p:nvPr>
        </p:nvSpPr>
        <p:spPr/>
        <p:txBody>
          <a:bodyPr/>
          <a:lstStyle/>
          <a:p>
            <a:pPr algn="ctr"/>
            <a:r>
              <a:rPr lang="en-US" b="1" dirty="0"/>
              <a:t>During/Post COVID Fundraising</a:t>
            </a:r>
          </a:p>
        </p:txBody>
      </p:sp>
      <p:sp>
        <p:nvSpPr>
          <p:cNvPr id="3" name="Content Placeholder 2">
            <a:extLst>
              <a:ext uri="{FF2B5EF4-FFF2-40B4-BE49-F238E27FC236}">
                <a16:creationId xmlns:a16="http://schemas.microsoft.com/office/drawing/2014/main" id="{79917411-3090-4A93-8F48-4CB93E85547E}"/>
              </a:ext>
            </a:extLst>
          </p:cNvPr>
          <p:cNvSpPr>
            <a:spLocks noGrp="1"/>
          </p:cNvSpPr>
          <p:nvPr>
            <p:ph idx="1"/>
          </p:nvPr>
        </p:nvSpPr>
        <p:spPr>
          <a:xfrm>
            <a:off x="677863" y="1247775"/>
            <a:ext cx="7886700" cy="3883925"/>
          </a:xfrm>
        </p:spPr>
        <p:txBody>
          <a:bodyPr>
            <a:normAutofit/>
          </a:bodyPr>
          <a:lstStyle/>
          <a:p>
            <a:pPr marL="0" indent="0">
              <a:buNone/>
            </a:pPr>
            <a:r>
              <a:rPr lang="en-US" dirty="0"/>
              <a:t>Funds Raised to Date: </a:t>
            </a:r>
          </a:p>
          <a:p>
            <a:pPr marL="0" indent="0">
              <a:buNone/>
            </a:pPr>
            <a:endParaRPr lang="en-US" sz="800" dirty="0"/>
          </a:p>
          <a:p>
            <a:pPr marL="0" indent="0">
              <a:buNone/>
            </a:pPr>
            <a:endParaRPr lang="en-US" dirty="0"/>
          </a:p>
          <a:p>
            <a:pPr marL="0" indent="0">
              <a:buNone/>
            </a:pPr>
            <a:r>
              <a:rPr lang="en-US" dirty="0"/>
              <a:t>Regardless of what is happening around the world, even during the Pandemic, HMO still has obligations and we as HWZOA have a responsibility to support them.</a:t>
            </a:r>
          </a:p>
          <a:p>
            <a:pPr lvl="1"/>
            <a:r>
              <a:rPr lang="en-US" dirty="0"/>
              <a:t>Needs are actually greater.</a:t>
            </a:r>
          </a:p>
        </p:txBody>
      </p:sp>
      <p:sp>
        <p:nvSpPr>
          <p:cNvPr id="4" name="object 25">
            <a:extLst>
              <a:ext uri="{FF2B5EF4-FFF2-40B4-BE49-F238E27FC236}">
                <a16:creationId xmlns:a16="http://schemas.microsoft.com/office/drawing/2014/main" id="{C9859D9F-A2E8-40B8-A04B-7D16A862A83F}"/>
              </a:ext>
            </a:extLst>
          </p:cNvPr>
          <p:cNvSpPr txBox="1">
            <a:spLocks/>
          </p:cNvSpPr>
          <p:nvPr/>
        </p:nvSpPr>
        <p:spPr>
          <a:xfrm>
            <a:off x="922338" y="5954713"/>
            <a:ext cx="3698875" cy="461665"/>
          </a:xfrm>
          <a:prstGeom prst="rect">
            <a:avLst/>
          </a:prstGeom>
        </p:spPr>
        <p:txBody>
          <a:bodyPr lIns="0" tIns="0" rIns="0" bIns="0">
            <a:spAutoFit/>
          </a:bodyPr>
          <a:lstStyle>
            <a:defPPr>
              <a:defRPr lang="en-US"/>
            </a:defPPr>
            <a:lvl1pPr marL="0" algn="l" defTabSz="457200" rtl="0" eaLnBrk="1" latinLnBrk="0" hangingPunct="1">
              <a:defRPr sz="1500" b="0" i="0" kern="1200">
                <a:solidFill>
                  <a:srgbClr val="006CA3"/>
                </a:solidFill>
                <a:latin typeface="Times New Roman"/>
                <a:ea typeface="+mn-ea"/>
                <a:cs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fontAlgn="auto">
              <a:spcBef>
                <a:spcPts val="0"/>
              </a:spcBef>
              <a:spcAft>
                <a:spcPts val="0"/>
              </a:spcAft>
              <a:defRPr/>
            </a:pPr>
            <a:r>
              <a:rPr lang="en-US" b="1" spc="70" dirty="0">
                <a:solidFill>
                  <a:schemeClr val="tx1"/>
                </a:solidFill>
                <a:latin typeface="Calibri" panose="020F0502020204030204" pitchFamily="34" charset="0"/>
              </a:rPr>
              <a:t>Presidents’ Conference Call – 4.13.20</a:t>
            </a:r>
          </a:p>
          <a:p>
            <a:pPr marL="12700" fontAlgn="auto">
              <a:spcBef>
                <a:spcPts val="0"/>
              </a:spcBef>
              <a:spcAft>
                <a:spcPts val="0"/>
              </a:spcAft>
              <a:defRPr/>
            </a:pPr>
            <a:endParaRPr lang="en-US" spc="125" dirty="0">
              <a:solidFill>
                <a:schemeClr val="tx1"/>
              </a:solidFill>
              <a:latin typeface="Calibri" panose="020F0502020204030204" pitchFamily="34" charset="0"/>
            </a:endParaRPr>
          </a:p>
        </p:txBody>
      </p:sp>
    </p:spTree>
    <p:extLst>
      <p:ext uri="{BB962C8B-B14F-4D97-AF65-F5344CB8AC3E}">
        <p14:creationId xmlns:p14="http://schemas.microsoft.com/office/powerpoint/2010/main" val="910230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1C73D-4C08-49E9-B65C-DA80AC583D50}"/>
              </a:ext>
            </a:extLst>
          </p:cNvPr>
          <p:cNvSpPr>
            <a:spLocks noGrp="1"/>
          </p:cNvSpPr>
          <p:nvPr>
            <p:ph type="title"/>
          </p:nvPr>
        </p:nvSpPr>
        <p:spPr/>
        <p:txBody>
          <a:bodyPr>
            <a:normAutofit fontScale="90000"/>
          </a:bodyPr>
          <a:lstStyle/>
          <a:p>
            <a:pPr algn="ctr"/>
            <a:r>
              <a:rPr lang="en-US" b="1" dirty="0"/>
              <a:t>Major Gifts Parlor Meetings</a:t>
            </a:r>
            <a:br>
              <a:rPr lang="en-US" b="1" dirty="0"/>
            </a:br>
            <a:r>
              <a:rPr lang="en-US" b="1" dirty="0"/>
              <a:t>Expenses Coverage</a:t>
            </a:r>
          </a:p>
        </p:txBody>
      </p:sp>
      <p:sp>
        <p:nvSpPr>
          <p:cNvPr id="3" name="Content Placeholder 2">
            <a:extLst>
              <a:ext uri="{FF2B5EF4-FFF2-40B4-BE49-F238E27FC236}">
                <a16:creationId xmlns:a16="http://schemas.microsoft.com/office/drawing/2014/main" id="{70CAA36D-2A71-47DC-A496-9C2EB0136601}"/>
              </a:ext>
            </a:extLst>
          </p:cNvPr>
          <p:cNvSpPr>
            <a:spLocks noGrp="1"/>
          </p:cNvSpPr>
          <p:nvPr>
            <p:ph idx="1"/>
          </p:nvPr>
        </p:nvSpPr>
        <p:spPr>
          <a:xfrm>
            <a:off x="323850" y="1659281"/>
            <a:ext cx="7886700" cy="3883925"/>
          </a:xfrm>
        </p:spPr>
        <p:txBody>
          <a:bodyPr>
            <a:normAutofit/>
          </a:bodyPr>
          <a:lstStyle/>
          <a:p>
            <a:r>
              <a:rPr lang="en-US" dirty="0"/>
              <a:t>Shared Expense</a:t>
            </a:r>
          </a:p>
          <a:p>
            <a:r>
              <a:rPr lang="en-US" dirty="0"/>
              <a:t>Work with Major Gifts Officer</a:t>
            </a:r>
          </a:p>
          <a:p>
            <a:r>
              <a:rPr lang="en-US" dirty="0"/>
              <a:t>Grateful Patients </a:t>
            </a:r>
          </a:p>
          <a:p>
            <a:pPr lvl="1"/>
            <a:r>
              <a:rPr lang="en-US" dirty="0"/>
              <a:t>National pays for Travel and Hotel Expenses (Speaker)</a:t>
            </a:r>
          </a:p>
          <a:p>
            <a:endParaRPr lang="en-US" dirty="0"/>
          </a:p>
        </p:txBody>
      </p:sp>
      <p:sp>
        <p:nvSpPr>
          <p:cNvPr id="4" name="object 25">
            <a:extLst>
              <a:ext uri="{FF2B5EF4-FFF2-40B4-BE49-F238E27FC236}">
                <a16:creationId xmlns:a16="http://schemas.microsoft.com/office/drawing/2014/main" id="{E4CD9722-E206-49F0-8E4F-A8BDB90CC468}"/>
              </a:ext>
            </a:extLst>
          </p:cNvPr>
          <p:cNvSpPr txBox="1">
            <a:spLocks/>
          </p:cNvSpPr>
          <p:nvPr/>
        </p:nvSpPr>
        <p:spPr>
          <a:xfrm>
            <a:off x="922338" y="5954713"/>
            <a:ext cx="3698875" cy="461665"/>
          </a:xfrm>
          <a:prstGeom prst="rect">
            <a:avLst/>
          </a:prstGeom>
        </p:spPr>
        <p:txBody>
          <a:bodyPr lIns="0" tIns="0" rIns="0" bIns="0">
            <a:spAutoFit/>
          </a:bodyPr>
          <a:lstStyle>
            <a:defPPr>
              <a:defRPr lang="en-US"/>
            </a:defPPr>
            <a:lvl1pPr marL="0" algn="l" defTabSz="457200" rtl="0" eaLnBrk="1" latinLnBrk="0" hangingPunct="1">
              <a:defRPr sz="1500" b="0" i="0" kern="1200">
                <a:solidFill>
                  <a:srgbClr val="006CA3"/>
                </a:solidFill>
                <a:latin typeface="Times New Roman"/>
                <a:ea typeface="+mn-ea"/>
                <a:cs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fontAlgn="auto">
              <a:spcBef>
                <a:spcPts val="0"/>
              </a:spcBef>
              <a:spcAft>
                <a:spcPts val="0"/>
              </a:spcAft>
              <a:defRPr/>
            </a:pPr>
            <a:r>
              <a:rPr lang="en-US" b="1" spc="70" dirty="0">
                <a:solidFill>
                  <a:schemeClr val="tx1"/>
                </a:solidFill>
                <a:latin typeface="Calibri" panose="020F0502020204030204" pitchFamily="34" charset="0"/>
              </a:rPr>
              <a:t>Presidents’ Conference Call – 4.13.20</a:t>
            </a:r>
          </a:p>
          <a:p>
            <a:pPr marL="12700" fontAlgn="auto">
              <a:spcBef>
                <a:spcPts val="0"/>
              </a:spcBef>
              <a:spcAft>
                <a:spcPts val="0"/>
              </a:spcAft>
              <a:defRPr/>
            </a:pPr>
            <a:endParaRPr lang="en-US" spc="125" dirty="0">
              <a:solidFill>
                <a:schemeClr val="tx1"/>
              </a:solidFill>
              <a:latin typeface="Calibri" panose="020F0502020204030204" pitchFamily="34" charset="0"/>
            </a:endParaRPr>
          </a:p>
        </p:txBody>
      </p:sp>
    </p:spTree>
    <p:extLst>
      <p:ext uri="{BB962C8B-B14F-4D97-AF65-F5344CB8AC3E}">
        <p14:creationId xmlns:p14="http://schemas.microsoft.com/office/powerpoint/2010/main" val="1998342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D156-C9D9-4D90-9CE5-5985D3B1DF58}"/>
              </a:ext>
            </a:extLst>
          </p:cNvPr>
          <p:cNvSpPr>
            <a:spLocks noGrp="1"/>
          </p:cNvSpPr>
          <p:nvPr>
            <p:ph type="title"/>
          </p:nvPr>
        </p:nvSpPr>
        <p:spPr/>
        <p:txBody>
          <a:bodyPr>
            <a:normAutofit fontScale="90000"/>
          </a:bodyPr>
          <a:lstStyle/>
          <a:p>
            <a:pPr algn="ctr"/>
            <a:br>
              <a:rPr lang="en-US" b="1" dirty="0"/>
            </a:br>
            <a:r>
              <a:rPr lang="en-US" b="1" dirty="0"/>
              <a:t>GAAP Goals Vs Actual</a:t>
            </a:r>
            <a:br>
              <a:rPr lang="en-US" b="1" dirty="0"/>
            </a:br>
            <a:endParaRPr lang="en-US" b="1" dirty="0"/>
          </a:p>
        </p:txBody>
      </p:sp>
      <p:sp>
        <p:nvSpPr>
          <p:cNvPr id="3" name="Content Placeholder 2">
            <a:extLst>
              <a:ext uri="{FF2B5EF4-FFF2-40B4-BE49-F238E27FC236}">
                <a16:creationId xmlns:a16="http://schemas.microsoft.com/office/drawing/2014/main" id="{B4761912-FEB5-420C-B46E-24A2DC054E5F}"/>
              </a:ext>
            </a:extLst>
          </p:cNvPr>
          <p:cNvSpPr>
            <a:spLocks noGrp="1"/>
          </p:cNvSpPr>
          <p:nvPr>
            <p:ph idx="1"/>
          </p:nvPr>
        </p:nvSpPr>
        <p:spPr>
          <a:xfrm>
            <a:off x="705852" y="1588168"/>
            <a:ext cx="7504697" cy="3679157"/>
          </a:xfrm>
        </p:spPr>
        <p:txBody>
          <a:bodyPr/>
          <a:lstStyle/>
          <a:p>
            <a:r>
              <a:rPr lang="en-US" dirty="0"/>
              <a:t>Bequest Data is now on Clearview as of February 29</a:t>
            </a:r>
            <a:r>
              <a:rPr lang="en-US" baseline="30000" dirty="0"/>
              <a:t>th.</a:t>
            </a:r>
            <a:endParaRPr lang="en-US" dirty="0"/>
          </a:p>
          <a:p>
            <a:r>
              <a:rPr lang="en-US" dirty="0"/>
              <a:t>GAAP Goals for 2020 discussion</a:t>
            </a:r>
          </a:p>
        </p:txBody>
      </p:sp>
      <p:sp>
        <p:nvSpPr>
          <p:cNvPr id="4" name="object 25">
            <a:extLst>
              <a:ext uri="{FF2B5EF4-FFF2-40B4-BE49-F238E27FC236}">
                <a16:creationId xmlns:a16="http://schemas.microsoft.com/office/drawing/2014/main" id="{AD8A2714-E7DE-4C59-BA7D-43AB509D718F}"/>
              </a:ext>
            </a:extLst>
          </p:cNvPr>
          <p:cNvSpPr txBox="1">
            <a:spLocks/>
          </p:cNvSpPr>
          <p:nvPr/>
        </p:nvSpPr>
        <p:spPr>
          <a:xfrm>
            <a:off x="922338" y="5954713"/>
            <a:ext cx="3698875" cy="461665"/>
          </a:xfrm>
          <a:prstGeom prst="rect">
            <a:avLst/>
          </a:prstGeom>
        </p:spPr>
        <p:txBody>
          <a:bodyPr lIns="0" tIns="0" rIns="0" bIns="0">
            <a:spAutoFit/>
          </a:bodyPr>
          <a:lstStyle>
            <a:defPPr>
              <a:defRPr lang="en-US"/>
            </a:defPPr>
            <a:lvl1pPr marL="0" algn="l" defTabSz="457200" rtl="0" eaLnBrk="1" latinLnBrk="0" hangingPunct="1">
              <a:defRPr sz="1500" b="0" i="0" kern="1200">
                <a:solidFill>
                  <a:srgbClr val="006CA3"/>
                </a:solidFill>
                <a:latin typeface="Times New Roman"/>
                <a:ea typeface="+mn-ea"/>
                <a:cs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fontAlgn="auto">
              <a:spcBef>
                <a:spcPts val="0"/>
              </a:spcBef>
              <a:spcAft>
                <a:spcPts val="0"/>
              </a:spcAft>
              <a:defRPr/>
            </a:pPr>
            <a:r>
              <a:rPr lang="en-US" b="1" spc="70" dirty="0">
                <a:solidFill>
                  <a:schemeClr val="tx1"/>
                </a:solidFill>
                <a:latin typeface="Calibri" panose="020F0502020204030204" pitchFamily="34" charset="0"/>
              </a:rPr>
              <a:t>Presidents’ Conference Call – 4.13.20</a:t>
            </a:r>
          </a:p>
          <a:p>
            <a:pPr marL="12700" fontAlgn="auto">
              <a:spcBef>
                <a:spcPts val="0"/>
              </a:spcBef>
              <a:spcAft>
                <a:spcPts val="0"/>
              </a:spcAft>
              <a:defRPr/>
            </a:pPr>
            <a:endParaRPr lang="en-US" spc="125" dirty="0">
              <a:solidFill>
                <a:schemeClr val="tx1"/>
              </a:solidFill>
              <a:latin typeface="Calibri" panose="020F0502020204030204" pitchFamily="34" charset="0"/>
            </a:endParaRPr>
          </a:p>
        </p:txBody>
      </p:sp>
    </p:spTree>
    <p:extLst>
      <p:ext uri="{BB962C8B-B14F-4D97-AF65-F5344CB8AC3E}">
        <p14:creationId xmlns:p14="http://schemas.microsoft.com/office/powerpoint/2010/main" val="484553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D939F-6B4F-459C-9A4C-516B87000CE0}"/>
              </a:ext>
            </a:extLst>
          </p:cNvPr>
          <p:cNvSpPr>
            <a:spLocks noGrp="1"/>
          </p:cNvSpPr>
          <p:nvPr>
            <p:ph type="title"/>
          </p:nvPr>
        </p:nvSpPr>
        <p:spPr>
          <a:xfrm>
            <a:off x="184365" y="0"/>
            <a:ext cx="7886700" cy="1035049"/>
          </a:xfrm>
        </p:spPr>
        <p:txBody>
          <a:bodyPr>
            <a:noAutofit/>
          </a:bodyPr>
          <a:lstStyle/>
          <a:p>
            <a:pPr algn="ctr"/>
            <a:br>
              <a:rPr lang="en-US" sz="3200" b="1" dirty="0"/>
            </a:br>
            <a:r>
              <a:rPr lang="en-US" sz="3200" b="1" dirty="0"/>
              <a:t>FINDING THE CURE FOR COVID 19 Hadassah Researchers Leading the Way:</a:t>
            </a:r>
            <a:br>
              <a:rPr lang="en-US" sz="3200" b="1" dirty="0"/>
            </a:br>
            <a:endParaRPr lang="en-US" sz="3200" b="1" dirty="0"/>
          </a:p>
        </p:txBody>
      </p:sp>
      <p:sp>
        <p:nvSpPr>
          <p:cNvPr id="3" name="Content Placeholder 2">
            <a:extLst>
              <a:ext uri="{FF2B5EF4-FFF2-40B4-BE49-F238E27FC236}">
                <a16:creationId xmlns:a16="http://schemas.microsoft.com/office/drawing/2014/main" id="{92E86030-2512-4478-9572-A3465742FD0F}"/>
              </a:ext>
            </a:extLst>
          </p:cNvPr>
          <p:cNvSpPr>
            <a:spLocks noGrp="1"/>
          </p:cNvSpPr>
          <p:nvPr>
            <p:ph idx="1"/>
          </p:nvPr>
        </p:nvSpPr>
        <p:spPr>
          <a:xfrm>
            <a:off x="625642" y="1383400"/>
            <a:ext cx="7584908" cy="3883925"/>
          </a:xfrm>
        </p:spPr>
        <p:txBody>
          <a:bodyPr>
            <a:normAutofit/>
          </a:bodyPr>
          <a:lstStyle/>
          <a:p>
            <a:r>
              <a:rPr lang="en-US" sz="2800" dirty="0"/>
              <a:t>Prof </a:t>
            </a:r>
            <a:r>
              <a:rPr lang="en-US" sz="2800" dirty="0" err="1"/>
              <a:t>Allon</a:t>
            </a:r>
            <a:r>
              <a:rPr lang="en-US" sz="2800" dirty="0"/>
              <a:t> Moses seeks to explore the question of the use of Hydroxychloroquine in the prevention of the coronavirus infection in people at high risk following exposure to the virus.</a:t>
            </a:r>
          </a:p>
          <a:p>
            <a:r>
              <a:rPr lang="en-US" sz="2800" dirty="0"/>
              <a:t>Prof. Nir-Paz seeks to examine the efficacy of adding Favipiravir to Hydroxychloroquine in reducing the viral shedding of the disease</a:t>
            </a:r>
            <a:r>
              <a:rPr lang="en-US" dirty="0"/>
              <a:t>.</a:t>
            </a:r>
          </a:p>
          <a:p>
            <a:endParaRPr lang="en-US" dirty="0"/>
          </a:p>
        </p:txBody>
      </p:sp>
      <p:sp>
        <p:nvSpPr>
          <p:cNvPr id="4" name="object 25">
            <a:extLst>
              <a:ext uri="{FF2B5EF4-FFF2-40B4-BE49-F238E27FC236}">
                <a16:creationId xmlns:a16="http://schemas.microsoft.com/office/drawing/2014/main" id="{B8865111-67D8-4949-984E-7D2B91835FAC}"/>
              </a:ext>
            </a:extLst>
          </p:cNvPr>
          <p:cNvSpPr txBox="1">
            <a:spLocks/>
          </p:cNvSpPr>
          <p:nvPr/>
        </p:nvSpPr>
        <p:spPr>
          <a:xfrm>
            <a:off x="922338" y="5954713"/>
            <a:ext cx="3698875" cy="461665"/>
          </a:xfrm>
          <a:prstGeom prst="rect">
            <a:avLst/>
          </a:prstGeom>
        </p:spPr>
        <p:txBody>
          <a:bodyPr lIns="0" tIns="0" rIns="0" bIns="0">
            <a:spAutoFit/>
          </a:bodyPr>
          <a:lstStyle>
            <a:defPPr>
              <a:defRPr lang="en-US"/>
            </a:defPPr>
            <a:lvl1pPr marL="0" algn="l" defTabSz="457200" rtl="0" eaLnBrk="1" latinLnBrk="0" hangingPunct="1">
              <a:defRPr sz="1500" b="0" i="0" kern="1200">
                <a:solidFill>
                  <a:srgbClr val="006CA3"/>
                </a:solidFill>
                <a:latin typeface="Times New Roman"/>
                <a:ea typeface="+mn-ea"/>
                <a:cs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fontAlgn="auto">
              <a:spcBef>
                <a:spcPts val="0"/>
              </a:spcBef>
              <a:spcAft>
                <a:spcPts val="0"/>
              </a:spcAft>
              <a:defRPr/>
            </a:pPr>
            <a:r>
              <a:rPr lang="en-US" b="1" spc="70" dirty="0">
                <a:solidFill>
                  <a:schemeClr val="tx1"/>
                </a:solidFill>
                <a:latin typeface="Calibri" panose="020F0502020204030204" pitchFamily="34" charset="0"/>
              </a:rPr>
              <a:t>Presidents’ Conference Call – 4.13.20</a:t>
            </a:r>
          </a:p>
          <a:p>
            <a:pPr marL="12700" fontAlgn="auto">
              <a:spcBef>
                <a:spcPts val="0"/>
              </a:spcBef>
              <a:spcAft>
                <a:spcPts val="0"/>
              </a:spcAft>
              <a:defRPr/>
            </a:pPr>
            <a:endParaRPr lang="en-US" spc="125" dirty="0">
              <a:solidFill>
                <a:schemeClr val="tx1"/>
              </a:solidFill>
              <a:latin typeface="Calibri" panose="020F0502020204030204" pitchFamily="34" charset="0"/>
            </a:endParaRPr>
          </a:p>
        </p:txBody>
      </p:sp>
    </p:spTree>
    <p:extLst>
      <p:ext uri="{BB962C8B-B14F-4D97-AF65-F5344CB8AC3E}">
        <p14:creationId xmlns:p14="http://schemas.microsoft.com/office/powerpoint/2010/main" val="2059753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928A8-9197-48C2-8E0E-9B6B6A68BEC6}"/>
              </a:ext>
            </a:extLst>
          </p:cNvPr>
          <p:cNvSpPr>
            <a:spLocks noGrp="1"/>
          </p:cNvSpPr>
          <p:nvPr>
            <p:ph type="title"/>
          </p:nvPr>
        </p:nvSpPr>
        <p:spPr/>
        <p:txBody>
          <a:bodyPr/>
          <a:lstStyle/>
          <a:p>
            <a:pPr algn="ctr"/>
            <a:r>
              <a:rPr lang="en-US" b="1" dirty="0"/>
              <a:t>Other Research –  See Talking Points</a:t>
            </a:r>
          </a:p>
        </p:txBody>
      </p:sp>
      <p:sp>
        <p:nvSpPr>
          <p:cNvPr id="3" name="Content Placeholder 2">
            <a:extLst>
              <a:ext uri="{FF2B5EF4-FFF2-40B4-BE49-F238E27FC236}">
                <a16:creationId xmlns:a16="http://schemas.microsoft.com/office/drawing/2014/main" id="{DE3AE565-B58D-4DAB-8D7A-DC2130FE9BA7}"/>
              </a:ext>
            </a:extLst>
          </p:cNvPr>
          <p:cNvSpPr>
            <a:spLocks noGrp="1"/>
          </p:cNvSpPr>
          <p:nvPr>
            <p:ph idx="1"/>
          </p:nvPr>
        </p:nvSpPr>
        <p:spPr>
          <a:xfrm>
            <a:off x="516355" y="1487037"/>
            <a:ext cx="7886700" cy="3883925"/>
          </a:xfrm>
        </p:spPr>
        <p:txBody>
          <a:bodyPr/>
          <a:lstStyle/>
          <a:p>
            <a:r>
              <a:rPr lang="en-US" dirty="0"/>
              <a:t>Hadassah to Launch Clinical Trials of a Serum to Fight COVID-19 (April 8</a:t>
            </a:r>
            <a:r>
              <a:rPr lang="en-US" baseline="30000" dirty="0"/>
              <a:t>th</a:t>
            </a:r>
            <a:r>
              <a:rPr lang="en-US" dirty="0"/>
              <a:t>)</a:t>
            </a:r>
          </a:p>
          <a:p>
            <a:r>
              <a:rPr lang="en-US" dirty="0"/>
              <a:t>Hadassah to Initiate Trials of Japanese Drug to Fight COVID-19 (April 7</a:t>
            </a:r>
            <a:r>
              <a:rPr lang="en-US" baseline="30000" dirty="0"/>
              <a:t>th</a:t>
            </a:r>
            <a:r>
              <a:rPr lang="en-US" dirty="0"/>
              <a:t>)</a:t>
            </a:r>
          </a:p>
          <a:p>
            <a:endParaRPr lang="en-US" dirty="0"/>
          </a:p>
        </p:txBody>
      </p:sp>
      <p:sp>
        <p:nvSpPr>
          <p:cNvPr id="4" name="object 25">
            <a:extLst>
              <a:ext uri="{FF2B5EF4-FFF2-40B4-BE49-F238E27FC236}">
                <a16:creationId xmlns:a16="http://schemas.microsoft.com/office/drawing/2014/main" id="{7B1EFD32-D313-4646-AD6E-796D9FF68363}"/>
              </a:ext>
            </a:extLst>
          </p:cNvPr>
          <p:cNvSpPr txBox="1">
            <a:spLocks/>
          </p:cNvSpPr>
          <p:nvPr/>
        </p:nvSpPr>
        <p:spPr>
          <a:xfrm>
            <a:off x="922338" y="5954713"/>
            <a:ext cx="3698875" cy="461665"/>
          </a:xfrm>
          <a:prstGeom prst="rect">
            <a:avLst/>
          </a:prstGeom>
        </p:spPr>
        <p:txBody>
          <a:bodyPr lIns="0" tIns="0" rIns="0" bIns="0">
            <a:spAutoFit/>
          </a:bodyPr>
          <a:lstStyle>
            <a:defPPr>
              <a:defRPr lang="en-US"/>
            </a:defPPr>
            <a:lvl1pPr marL="0" algn="l" defTabSz="457200" rtl="0" eaLnBrk="1" latinLnBrk="0" hangingPunct="1">
              <a:defRPr sz="1500" b="0" i="0" kern="1200">
                <a:solidFill>
                  <a:srgbClr val="006CA3"/>
                </a:solidFill>
                <a:latin typeface="Times New Roman"/>
                <a:ea typeface="+mn-ea"/>
                <a:cs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fontAlgn="auto">
              <a:spcBef>
                <a:spcPts val="0"/>
              </a:spcBef>
              <a:spcAft>
                <a:spcPts val="0"/>
              </a:spcAft>
              <a:defRPr/>
            </a:pPr>
            <a:r>
              <a:rPr lang="en-US" b="1" spc="70" dirty="0">
                <a:solidFill>
                  <a:schemeClr val="tx1"/>
                </a:solidFill>
                <a:latin typeface="Calibri" panose="020F0502020204030204" pitchFamily="34" charset="0"/>
              </a:rPr>
              <a:t>Presidents’ Conference Call – 4.13.20</a:t>
            </a:r>
          </a:p>
          <a:p>
            <a:pPr marL="12700" fontAlgn="auto">
              <a:spcBef>
                <a:spcPts val="0"/>
              </a:spcBef>
              <a:spcAft>
                <a:spcPts val="0"/>
              </a:spcAft>
              <a:defRPr/>
            </a:pPr>
            <a:endParaRPr lang="en-US" spc="125" dirty="0">
              <a:solidFill>
                <a:schemeClr val="tx1"/>
              </a:solidFill>
              <a:latin typeface="Calibri" panose="020F0502020204030204" pitchFamily="34" charset="0"/>
            </a:endParaRPr>
          </a:p>
        </p:txBody>
      </p:sp>
    </p:spTree>
    <p:extLst>
      <p:ext uri="{BB962C8B-B14F-4D97-AF65-F5344CB8AC3E}">
        <p14:creationId xmlns:p14="http://schemas.microsoft.com/office/powerpoint/2010/main" val="1925505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E851A-BC93-48FC-A8A3-46F0C10991D5}"/>
              </a:ext>
            </a:extLst>
          </p:cNvPr>
          <p:cNvSpPr>
            <a:spLocks noGrp="1"/>
          </p:cNvSpPr>
          <p:nvPr>
            <p:ph type="title"/>
          </p:nvPr>
        </p:nvSpPr>
        <p:spPr/>
        <p:txBody>
          <a:bodyPr>
            <a:normAutofit fontScale="90000"/>
          </a:bodyPr>
          <a:lstStyle/>
          <a:p>
            <a:pPr algn="ctr"/>
            <a:r>
              <a:rPr lang="en-US" b="1" dirty="0"/>
              <a:t>July President’s Training</a:t>
            </a:r>
            <a:br>
              <a:rPr lang="en-US" b="1" dirty="0"/>
            </a:br>
            <a:r>
              <a:rPr lang="en-US" b="1" dirty="0"/>
              <a:t>Pre-Assessment</a:t>
            </a:r>
          </a:p>
        </p:txBody>
      </p:sp>
      <p:graphicFrame>
        <p:nvGraphicFramePr>
          <p:cNvPr id="4" name="Content Placeholder 3">
            <a:extLst>
              <a:ext uri="{FF2B5EF4-FFF2-40B4-BE49-F238E27FC236}">
                <a16:creationId xmlns:a16="http://schemas.microsoft.com/office/drawing/2014/main" id="{7BF42036-D7EA-427D-8D9A-725E28A9FFFF}"/>
              </a:ext>
            </a:extLst>
          </p:cNvPr>
          <p:cNvGraphicFramePr>
            <a:graphicFrameLocks noGrp="1"/>
          </p:cNvGraphicFramePr>
          <p:nvPr>
            <p:ph idx="1"/>
          </p:nvPr>
        </p:nvGraphicFramePr>
        <p:xfrm>
          <a:off x="808382" y="1382713"/>
          <a:ext cx="7402165" cy="3884612"/>
        </p:xfrm>
        <a:graphic>
          <a:graphicData uri="http://schemas.openxmlformats.org/drawingml/2006/table">
            <a:tbl>
              <a:tblPr/>
              <a:tblGrid>
                <a:gridCol w="1480433">
                  <a:extLst>
                    <a:ext uri="{9D8B030D-6E8A-4147-A177-3AD203B41FA5}">
                      <a16:colId xmlns:a16="http://schemas.microsoft.com/office/drawing/2014/main" val="3641657442"/>
                    </a:ext>
                  </a:extLst>
                </a:gridCol>
                <a:gridCol w="1480433">
                  <a:extLst>
                    <a:ext uri="{9D8B030D-6E8A-4147-A177-3AD203B41FA5}">
                      <a16:colId xmlns:a16="http://schemas.microsoft.com/office/drawing/2014/main" val="1674309720"/>
                    </a:ext>
                  </a:extLst>
                </a:gridCol>
                <a:gridCol w="1480433">
                  <a:extLst>
                    <a:ext uri="{9D8B030D-6E8A-4147-A177-3AD203B41FA5}">
                      <a16:colId xmlns:a16="http://schemas.microsoft.com/office/drawing/2014/main" val="2669365701"/>
                    </a:ext>
                  </a:extLst>
                </a:gridCol>
                <a:gridCol w="1480433">
                  <a:extLst>
                    <a:ext uri="{9D8B030D-6E8A-4147-A177-3AD203B41FA5}">
                      <a16:colId xmlns:a16="http://schemas.microsoft.com/office/drawing/2014/main" val="2852715082"/>
                    </a:ext>
                  </a:extLst>
                </a:gridCol>
                <a:gridCol w="1480433">
                  <a:extLst>
                    <a:ext uri="{9D8B030D-6E8A-4147-A177-3AD203B41FA5}">
                      <a16:colId xmlns:a16="http://schemas.microsoft.com/office/drawing/2014/main" val="1038589728"/>
                    </a:ext>
                  </a:extLst>
                </a:gridCol>
              </a:tblGrid>
              <a:tr h="576780">
                <a:tc>
                  <a:txBody>
                    <a:bodyPr/>
                    <a:lstStyle/>
                    <a:p>
                      <a:pPr algn="l" rtl="0" fontAlgn="base"/>
                      <a:r>
                        <a:rPr lang="en-US" sz="800" b="0" i="0">
                          <a:effectLst/>
                          <a:latin typeface="Calibri" panose="020F0502020204030204" pitchFamily="34" charset="0"/>
                        </a:rPr>
                        <a:t> </a:t>
                      </a:r>
                    </a:p>
                  </a:txBody>
                  <a:tcPr marL="69214" marR="69214" marT="34607" marB="3460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US" sz="800" b="0" i="0">
                          <a:effectLst/>
                          <a:latin typeface="Calibri" panose="020F0502020204030204" pitchFamily="34" charset="0"/>
                        </a:rPr>
                        <a:t>Never heard of the concept/tool </a:t>
                      </a:r>
                      <a:endParaRPr lang="en-US" sz="1400" b="0" i="0">
                        <a:effectLst/>
                      </a:endParaRPr>
                    </a:p>
                  </a:txBody>
                  <a:tcPr marL="69214" marR="69214" marT="34607" marB="34607">
                    <a:lnL w="9525" cap="flat" cmpd="sng" algn="ctr">
                      <a:solidFill>
                        <a:schemeClr val="bg1"/>
                      </a:solidFill>
                      <a:prstDash val="solid"/>
                      <a:round/>
                      <a:headEnd type="none" w="med" len="med"/>
                      <a:tailEnd type="none" w="med" len="med"/>
                    </a:lnL>
                    <a:lnR w="9525" cap="flat" cmpd="sng" algn="ctr">
                      <a:solidFill>
                        <a:srgbClr val="08BCED"/>
                      </a:solidFill>
                      <a:prstDash val="solid"/>
                      <a:round/>
                      <a:headEnd type="none" w="med" len="med"/>
                      <a:tailEnd type="none" w="med" len="med"/>
                    </a:lnR>
                    <a:lnT w="9525" cap="flat" cmpd="sng" algn="ctr">
                      <a:solidFill>
                        <a:srgbClr val="08BCED"/>
                      </a:solidFill>
                      <a:prstDash val="solid"/>
                      <a:round/>
                      <a:headEnd type="none" w="med" len="med"/>
                      <a:tailEnd type="none" w="med" len="med"/>
                    </a:lnT>
                    <a:lnB w="9525" cap="flat" cmpd="sng" algn="ctr">
                      <a:solidFill>
                        <a:srgbClr val="08BCED"/>
                      </a:solidFill>
                      <a:prstDash val="solid"/>
                      <a:round/>
                      <a:headEnd type="none" w="med" len="med"/>
                      <a:tailEnd type="none" w="med" len="med"/>
                    </a:lnB>
                  </a:tcPr>
                </a:tc>
                <a:tc>
                  <a:txBody>
                    <a:bodyPr/>
                    <a:lstStyle/>
                    <a:p>
                      <a:pPr algn="l" rtl="0" fontAlgn="base"/>
                      <a:r>
                        <a:rPr lang="en-US" sz="800" b="0" i="0">
                          <a:effectLst/>
                          <a:latin typeface="Calibri" panose="020F0502020204030204" pitchFamily="34" charset="0"/>
                        </a:rPr>
                        <a:t>Heard of the concept/tool, but never used </a:t>
                      </a:r>
                      <a:endParaRPr lang="en-US" sz="1400" b="0" i="0">
                        <a:effectLst/>
                      </a:endParaRPr>
                    </a:p>
                  </a:txBody>
                  <a:tcPr marL="69214" marR="69214" marT="34607" marB="34607">
                    <a:lnL w="9525" cap="flat" cmpd="sng" algn="ctr">
                      <a:solidFill>
                        <a:srgbClr val="08BCED"/>
                      </a:solidFill>
                      <a:prstDash val="solid"/>
                      <a:round/>
                      <a:headEnd type="none" w="med" len="med"/>
                      <a:tailEnd type="none" w="med" len="med"/>
                    </a:lnL>
                    <a:lnR w="9525" cap="flat" cmpd="sng" algn="ctr">
                      <a:solidFill>
                        <a:srgbClr val="08BCED"/>
                      </a:solidFill>
                      <a:prstDash val="solid"/>
                      <a:round/>
                      <a:headEnd type="none" w="med" len="med"/>
                      <a:tailEnd type="none" w="med" len="med"/>
                    </a:lnR>
                    <a:lnT w="9525" cap="flat" cmpd="sng" algn="ctr">
                      <a:solidFill>
                        <a:srgbClr val="08BCED"/>
                      </a:solidFill>
                      <a:prstDash val="solid"/>
                      <a:round/>
                      <a:headEnd type="none" w="med" len="med"/>
                      <a:tailEnd type="none" w="med" len="med"/>
                    </a:lnT>
                    <a:lnB w="9525" cap="flat" cmpd="sng" algn="ctr">
                      <a:solidFill>
                        <a:srgbClr val="08BCED"/>
                      </a:solidFill>
                      <a:prstDash val="solid"/>
                      <a:round/>
                      <a:headEnd type="none" w="med" len="med"/>
                      <a:tailEnd type="none" w="med" len="med"/>
                    </a:lnB>
                  </a:tcPr>
                </a:tc>
                <a:tc>
                  <a:txBody>
                    <a:bodyPr/>
                    <a:lstStyle/>
                    <a:p>
                      <a:pPr algn="l" rtl="0" fontAlgn="base"/>
                      <a:r>
                        <a:rPr lang="en-US" sz="800" b="0" i="0">
                          <a:effectLst/>
                          <a:latin typeface="Calibri" panose="020F0502020204030204" pitchFamily="34" charset="0"/>
                        </a:rPr>
                        <a:t>Heard of the concept/tool and used with limited success </a:t>
                      </a:r>
                      <a:endParaRPr lang="en-US" sz="1400" b="0" i="0">
                        <a:effectLst/>
                      </a:endParaRPr>
                    </a:p>
                  </a:txBody>
                  <a:tcPr marL="69214" marR="69214" marT="34607" marB="34607">
                    <a:lnL w="9525" cap="flat" cmpd="sng" algn="ctr">
                      <a:solidFill>
                        <a:srgbClr val="08BCED"/>
                      </a:solidFill>
                      <a:prstDash val="solid"/>
                      <a:round/>
                      <a:headEnd type="none" w="med" len="med"/>
                      <a:tailEnd type="none" w="med" len="med"/>
                    </a:lnL>
                    <a:lnR w="9525" cap="flat" cmpd="sng" algn="ctr">
                      <a:solidFill>
                        <a:srgbClr val="08BCED"/>
                      </a:solidFill>
                      <a:prstDash val="solid"/>
                      <a:round/>
                      <a:headEnd type="none" w="med" len="med"/>
                      <a:tailEnd type="none" w="med" len="med"/>
                    </a:lnR>
                    <a:lnT w="9525" cap="flat" cmpd="sng" algn="ctr">
                      <a:solidFill>
                        <a:srgbClr val="08BCED"/>
                      </a:solidFill>
                      <a:prstDash val="solid"/>
                      <a:round/>
                      <a:headEnd type="none" w="med" len="med"/>
                      <a:tailEnd type="none" w="med" len="med"/>
                    </a:lnT>
                    <a:lnB w="9525" cap="flat" cmpd="sng" algn="ctr">
                      <a:solidFill>
                        <a:srgbClr val="08BCED"/>
                      </a:solidFill>
                      <a:prstDash val="solid"/>
                      <a:round/>
                      <a:headEnd type="none" w="med" len="med"/>
                      <a:tailEnd type="none" w="med" len="med"/>
                    </a:lnB>
                  </a:tcPr>
                </a:tc>
                <a:tc>
                  <a:txBody>
                    <a:bodyPr/>
                    <a:lstStyle/>
                    <a:p>
                      <a:pPr algn="l" rtl="0" fontAlgn="base"/>
                      <a:r>
                        <a:rPr lang="en-US" sz="800" b="0" i="0">
                          <a:effectLst/>
                          <a:latin typeface="Calibri" panose="020F0502020204030204" pitchFamily="34" charset="0"/>
                        </a:rPr>
                        <a:t>Heard of the concept/tool and used successfully </a:t>
                      </a:r>
                      <a:endParaRPr lang="en-US" sz="1400" b="0" i="0">
                        <a:effectLst/>
                      </a:endParaRPr>
                    </a:p>
                  </a:txBody>
                  <a:tcPr marL="69214" marR="69214" marT="34607" marB="34607">
                    <a:lnL w="9525" cap="flat" cmpd="sng" algn="ctr">
                      <a:solidFill>
                        <a:srgbClr val="08BCED"/>
                      </a:solidFill>
                      <a:prstDash val="solid"/>
                      <a:round/>
                      <a:headEnd type="none" w="med" len="med"/>
                      <a:tailEnd type="none" w="med" len="med"/>
                    </a:lnL>
                    <a:lnR w="9525" cap="flat" cmpd="sng" algn="ctr">
                      <a:solidFill>
                        <a:srgbClr val="08BCED"/>
                      </a:solidFill>
                      <a:prstDash val="solid"/>
                      <a:round/>
                      <a:headEnd type="none" w="med" len="med"/>
                      <a:tailEnd type="none" w="med" len="med"/>
                    </a:lnR>
                    <a:lnT w="9525" cap="flat" cmpd="sng" algn="ctr">
                      <a:solidFill>
                        <a:srgbClr val="08BCED"/>
                      </a:solidFill>
                      <a:prstDash val="solid"/>
                      <a:round/>
                      <a:headEnd type="none" w="med" len="med"/>
                      <a:tailEnd type="none" w="med" len="med"/>
                    </a:lnT>
                    <a:lnB w="9525" cap="flat" cmpd="sng" algn="ctr">
                      <a:solidFill>
                        <a:srgbClr val="08BCED"/>
                      </a:solidFill>
                      <a:prstDash val="solid"/>
                      <a:round/>
                      <a:headEnd type="none" w="med" len="med"/>
                      <a:tailEnd type="none" w="med" len="med"/>
                    </a:lnB>
                  </a:tcPr>
                </a:tc>
                <a:extLst>
                  <a:ext uri="{0D108BD9-81ED-4DB2-BD59-A6C34878D82A}">
                    <a16:rowId xmlns:a16="http://schemas.microsoft.com/office/drawing/2014/main" val="3000729011"/>
                  </a:ext>
                </a:extLst>
              </a:tr>
              <a:tr h="322997">
                <a:tc>
                  <a:txBody>
                    <a:bodyPr/>
                    <a:lstStyle/>
                    <a:p>
                      <a:pPr algn="l" rtl="0" fontAlgn="base"/>
                      <a:r>
                        <a:rPr lang="en-US" sz="800" b="0" i="0">
                          <a:effectLst/>
                          <a:latin typeface="Calibri" panose="020F0502020204030204" pitchFamily="34" charset="0"/>
                        </a:rPr>
                        <a:t>Grassroots Giving </a:t>
                      </a:r>
                      <a:endParaRPr lang="en-US" sz="1400" b="0" i="0">
                        <a:effectLst/>
                      </a:endParaRPr>
                    </a:p>
                  </a:txBody>
                  <a:tcPr marL="69214" marR="69214" marT="34607" marB="34607">
                    <a:lnL w="9525" cap="flat" cmpd="sng" algn="ctr">
                      <a:solidFill>
                        <a:srgbClr val="08BCED"/>
                      </a:solidFill>
                      <a:prstDash val="solid"/>
                      <a:round/>
                      <a:headEnd type="none" w="med" len="med"/>
                      <a:tailEnd type="none" w="med" len="med"/>
                    </a:lnL>
                    <a:lnR w="9525" cap="flat" cmpd="sng" algn="ctr">
                      <a:solidFill>
                        <a:srgbClr val="08BCED"/>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8BCED"/>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08BCED"/>
                      </a:solidFill>
                      <a:prstDash val="solid"/>
                      <a:round/>
                      <a:headEnd type="none" w="med" len="med"/>
                      <a:tailEnd type="none" w="med" len="med"/>
                    </a:lnL>
                    <a:lnR w="9525" cap="flat" cmpd="sng" algn="ctr">
                      <a:solidFill>
                        <a:srgbClr val="90BBED"/>
                      </a:solidFill>
                      <a:prstDash val="solid"/>
                      <a:round/>
                      <a:headEnd type="none" w="med" len="med"/>
                      <a:tailEnd type="none" w="med" len="med"/>
                    </a:lnR>
                    <a:lnT w="9525" cap="flat" cmpd="sng" algn="ctr">
                      <a:solidFill>
                        <a:srgbClr val="08BCED"/>
                      </a:solidFill>
                      <a:prstDash val="solid"/>
                      <a:round/>
                      <a:headEnd type="none" w="med" len="med"/>
                      <a:tailEnd type="none" w="med" len="med"/>
                    </a:lnT>
                    <a:lnB w="9525" cap="flat" cmpd="sng" algn="ctr">
                      <a:solidFill>
                        <a:srgbClr val="90BBED"/>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90BBED"/>
                      </a:solidFill>
                      <a:prstDash val="solid"/>
                      <a:round/>
                      <a:headEnd type="none" w="med" len="med"/>
                      <a:tailEnd type="none" w="med" len="med"/>
                    </a:lnL>
                    <a:lnR w="9525" cap="flat" cmpd="sng" algn="ctr">
                      <a:solidFill>
                        <a:srgbClr val="989EED"/>
                      </a:solidFill>
                      <a:prstDash val="solid"/>
                      <a:round/>
                      <a:headEnd type="none" w="med" len="med"/>
                      <a:tailEnd type="none" w="med" len="med"/>
                    </a:lnR>
                    <a:lnT w="9525" cap="flat" cmpd="sng" algn="ctr">
                      <a:solidFill>
                        <a:srgbClr val="08BCED"/>
                      </a:solidFill>
                      <a:prstDash val="solid"/>
                      <a:round/>
                      <a:headEnd type="none" w="med" len="med"/>
                      <a:tailEnd type="none" w="med" len="med"/>
                    </a:lnT>
                    <a:lnB w="9525" cap="flat" cmpd="sng" algn="ctr">
                      <a:solidFill>
                        <a:srgbClr val="989EED"/>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989EED"/>
                      </a:solidFill>
                      <a:prstDash val="solid"/>
                      <a:round/>
                      <a:headEnd type="none" w="med" len="med"/>
                      <a:tailEnd type="none" w="med" len="med"/>
                    </a:lnL>
                    <a:lnR w="9525" cap="flat" cmpd="sng" algn="ctr">
                      <a:solidFill>
                        <a:srgbClr val="409FED"/>
                      </a:solidFill>
                      <a:prstDash val="solid"/>
                      <a:round/>
                      <a:headEnd type="none" w="med" len="med"/>
                      <a:tailEnd type="none" w="med" len="med"/>
                    </a:lnR>
                    <a:lnT w="9525" cap="flat" cmpd="sng" algn="ctr">
                      <a:solidFill>
                        <a:srgbClr val="08BCED"/>
                      </a:solidFill>
                      <a:prstDash val="solid"/>
                      <a:round/>
                      <a:headEnd type="none" w="med" len="med"/>
                      <a:tailEnd type="none" w="med" len="med"/>
                    </a:lnT>
                    <a:lnB w="9525" cap="flat" cmpd="sng" algn="ctr">
                      <a:solidFill>
                        <a:srgbClr val="409FED"/>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409FED"/>
                      </a:solidFill>
                      <a:prstDash val="solid"/>
                      <a:round/>
                      <a:headEnd type="none" w="med" len="med"/>
                      <a:tailEnd type="none" w="med" len="med"/>
                    </a:lnL>
                    <a:lnR w="9525" cap="flat" cmpd="sng" algn="ctr">
                      <a:solidFill>
                        <a:srgbClr val="E09EED"/>
                      </a:solidFill>
                      <a:prstDash val="solid"/>
                      <a:round/>
                      <a:headEnd type="none" w="med" len="med"/>
                      <a:tailEnd type="none" w="med" len="med"/>
                    </a:lnR>
                    <a:lnT w="9525" cap="flat" cmpd="sng" algn="ctr">
                      <a:solidFill>
                        <a:srgbClr val="08BCED"/>
                      </a:solidFill>
                      <a:prstDash val="solid"/>
                      <a:round/>
                      <a:headEnd type="none" w="med" len="med"/>
                      <a:tailEnd type="none" w="med" len="med"/>
                    </a:lnT>
                    <a:lnB w="9525" cap="flat" cmpd="sng" algn="ctr">
                      <a:solidFill>
                        <a:srgbClr val="E09EED"/>
                      </a:solidFill>
                      <a:prstDash val="solid"/>
                      <a:round/>
                      <a:headEnd type="none" w="med" len="med"/>
                      <a:tailEnd type="none" w="med" len="med"/>
                    </a:lnB>
                  </a:tcPr>
                </a:tc>
                <a:extLst>
                  <a:ext uri="{0D108BD9-81ED-4DB2-BD59-A6C34878D82A}">
                    <a16:rowId xmlns:a16="http://schemas.microsoft.com/office/drawing/2014/main" val="452601329"/>
                  </a:ext>
                </a:extLst>
              </a:tr>
              <a:tr h="273970">
                <a:tc>
                  <a:txBody>
                    <a:bodyPr/>
                    <a:lstStyle/>
                    <a:p>
                      <a:pPr algn="l" rtl="0" fontAlgn="base"/>
                      <a:r>
                        <a:rPr lang="en-US" sz="800" b="0" i="0">
                          <a:effectLst/>
                          <a:latin typeface="Calibri" panose="020F0502020204030204" pitchFamily="34" charset="0"/>
                        </a:rPr>
                        <a:t>Annual Giving </a:t>
                      </a:r>
                      <a:endParaRPr lang="en-US" sz="1400" b="0" i="0">
                        <a:effectLst/>
                      </a:endParaRPr>
                    </a:p>
                  </a:txBody>
                  <a:tcPr marL="69214" marR="69214" marT="34607" marB="34607">
                    <a:lnL w="9525" cap="flat" cmpd="sng" algn="ctr">
                      <a:solidFill>
                        <a:srgbClr val="289FED"/>
                      </a:solidFill>
                      <a:prstDash val="solid"/>
                      <a:round/>
                      <a:headEnd type="none" w="med" len="med"/>
                      <a:tailEnd type="none" w="med" len="med"/>
                    </a:lnL>
                    <a:lnR w="9525" cap="flat" cmpd="sng" algn="ctr">
                      <a:solidFill>
                        <a:srgbClr val="289FED"/>
                      </a:solidFill>
                      <a:prstDash val="solid"/>
                      <a:round/>
                      <a:headEnd type="none" w="med" len="med"/>
                      <a:tailEnd type="none" w="med" len="med"/>
                    </a:lnR>
                    <a:lnT w="9525" cap="flat" cmpd="sng" algn="ctr">
                      <a:solidFill>
                        <a:srgbClr val="08BCED"/>
                      </a:solidFill>
                      <a:prstDash val="solid"/>
                      <a:round/>
                      <a:headEnd type="none" w="med" len="med"/>
                      <a:tailEnd type="none" w="med" len="med"/>
                    </a:lnT>
                    <a:lnB w="9525" cap="flat" cmpd="sng" algn="ctr">
                      <a:solidFill>
                        <a:srgbClr val="289FED"/>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289FED"/>
                      </a:solidFill>
                      <a:prstDash val="solid"/>
                      <a:round/>
                      <a:headEnd type="none" w="med" len="med"/>
                      <a:tailEnd type="none" w="med" len="med"/>
                    </a:lnL>
                    <a:lnR w="9525" cap="flat" cmpd="sng" algn="ctr">
                      <a:solidFill>
                        <a:srgbClr val="289FED"/>
                      </a:solidFill>
                      <a:prstDash val="solid"/>
                      <a:round/>
                      <a:headEnd type="none" w="med" len="med"/>
                      <a:tailEnd type="none" w="med" len="med"/>
                    </a:lnR>
                    <a:lnT w="9525" cap="flat" cmpd="sng" algn="ctr">
                      <a:solidFill>
                        <a:srgbClr val="90BBED"/>
                      </a:solidFill>
                      <a:prstDash val="solid"/>
                      <a:round/>
                      <a:headEnd type="none" w="med" len="med"/>
                      <a:tailEnd type="none" w="med" len="med"/>
                    </a:lnT>
                    <a:lnB w="9525" cap="flat" cmpd="sng" algn="ctr">
                      <a:solidFill>
                        <a:srgbClr val="289FED"/>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289FED"/>
                      </a:solidFill>
                      <a:prstDash val="solid"/>
                      <a:round/>
                      <a:headEnd type="none" w="med" len="med"/>
                      <a:tailEnd type="none" w="med" len="med"/>
                    </a:lnL>
                    <a:lnR w="9525" cap="flat" cmpd="sng" algn="ctr">
                      <a:solidFill>
                        <a:srgbClr val="C0A0ED"/>
                      </a:solidFill>
                      <a:prstDash val="solid"/>
                      <a:round/>
                      <a:headEnd type="none" w="med" len="med"/>
                      <a:tailEnd type="none" w="med" len="med"/>
                    </a:lnR>
                    <a:lnT w="9525" cap="flat" cmpd="sng" algn="ctr">
                      <a:solidFill>
                        <a:srgbClr val="989EED"/>
                      </a:solidFill>
                      <a:prstDash val="solid"/>
                      <a:round/>
                      <a:headEnd type="none" w="med" len="med"/>
                      <a:tailEnd type="none" w="med" len="med"/>
                    </a:lnT>
                    <a:lnB w="9525" cap="flat" cmpd="sng" algn="ctr">
                      <a:solidFill>
                        <a:srgbClr val="C0A0ED"/>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C0A0ED"/>
                      </a:solidFill>
                      <a:prstDash val="solid"/>
                      <a:round/>
                      <a:headEnd type="none" w="med" len="med"/>
                      <a:tailEnd type="none" w="med" len="med"/>
                    </a:lnL>
                    <a:lnR w="9525" cap="flat" cmpd="sng" algn="ctr">
                      <a:solidFill>
                        <a:srgbClr val="D8A0ED"/>
                      </a:solidFill>
                      <a:prstDash val="solid"/>
                      <a:round/>
                      <a:headEnd type="none" w="med" len="med"/>
                      <a:tailEnd type="none" w="med" len="med"/>
                    </a:lnR>
                    <a:lnT w="9525" cap="flat" cmpd="sng" algn="ctr">
                      <a:solidFill>
                        <a:srgbClr val="409FED"/>
                      </a:solidFill>
                      <a:prstDash val="solid"/>
                      <a:round/>
                      <a:headEnd type="none" w="med" len="med"/>
                      <a:tailEnd type="none" w="med" len="med"/>
                    </a:lnT>
                    <a:lnB w="9525" cap="flat" cmpd="sng" algn="ctr">
                      <a:solidFill>
                        <a:srgbClr val="D8A0ED"/>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D8A0ED"/>
                      </a:solidFill>
                      <a:prstDash val="solid"/>
                      <a:round/>
                      <a:headEnd type="none" w="med" len="med"/>
                      <a:tailEnd type="none" w="med" len="med"/>
                    </a:lnL>
                    <a:lnR w="9525" cap="flat" cmpd="sng" algn="ctr">
                      <a:solidFill>
                        <a:srgbClr val="48A0ED"/>
                      </a:solidFill>
                      <a:prstDash val="solid"/>
                      <a:round/>
                      <a:headEnd type="none" w="med" len="med"/>
                      <a:tailEnd type="none" w="med" len="med"/>
                    </a:lnR>
                    <a:lnT w="9525" cap="flat" cmpd="sng" algn="ctr">
                      <a:solidFill>
                        <a:srgbClr val="E09EED"/>
                      </a:solidFill>
                      <a:prstDash val="solid"/>
                      <a:round/>
                      <a:headEnd type="none" w="med" len="med"/>
                      <a:tailEnd type="none" w="med" len="med"/>
                    </a:lnT>
                    <a:lnB w="9525" cap="flat" cmpd="sng" algn="ctr">
                      <a:solidFill>
                        <a:srgbClr val="48A0ED"/>
                      </a:solidFill>
                      <a:prstDash val="solid"/>
                      <a:round/>
                      <a:headEnd type="none" w="med" len="med"/>
                      <a:tailEnd type="none" w="med" len="med"/>
                    </a:lnB>
                  </a:tcPr>
                </a:tc>
                <a:extLst>
                  <a:ext uri="{0D108BD9-81ED-4DB2-BD59-A6C34878D82A}">
                    <a16:rowId xmlns:a16="http://schemas.microsoft.com/office/drawing/2014/main" val="1810048548"/>
                  </a:ext>
                </a:extLst>
              </a:tr>
              <a:tr h="273970">
                <a:tc>
                  <a:txBody>
                    <a:bodyPr/>
                    <a:lstStyle/>
                    <a:p>
                      <a:pPr algn="l" rtl="0" fontAlgn="base"/>
                      <a:r>
                        <a:rPr lang="en-US" sz="800" b="0" i="0">
                          <a:effectLst/>
                          <a:latin typeface="Calibri" panose="020F0502020204030204" pitchFamily="34" charset="0"/>
                        </a:rPr>
                        <a:t>Major Gifts </a:t>
                      </a:r>
                      <a:endParaRPr lang="en-US" sz="1400" b="0" i="0">
                        <a:effectLst/>
                      </a:endParaRPr>
                    </a:p>
                  </a:txBody>
                  <a:tcPr marL="69214" marR="69214" marT="34607" marB="34607">
                    <a:lnL w="9525" cap="flat" cmpd="sng" algn="ctr">
                      <a:solidFill>
                        <a:srgbClr val="98A4ED"/>
                      </a:solidFill>
                      <a:prstDash val="solid"/>
                      <a:round/>
                      <a:headEnd type="none" w="med" len="med"/>
                      <a:tailEnd type="none" w="med" len="med"/>
                    </a:lnL>
                    <a:lnR w="9525" cap="flat" cmpd="sng" algn="ctr">
                      <a:solidFill>
                        <a:srgbClr val="98A4ED"/>
                      </a:solidFill>
                      <a:prstDash val="solid"/>
                      <a:round/>
                      <a:headEnd type="none" w="med" len="med"/>
                      <a:tailEnd type="none" w="med" len="med"/>
                    </a:lnR>
                    <a:lnT w="9525" cap="flat" cmpd="sng" algn="ctr">
                      <a:solidFill>
                        <a:srgbClr val="289FED"/>
                      </a:solidFill>
                      <a:prstDash val="solid"/>
                      <a:round/>
                      <a:headEnd type="none" w="med" len="med"/>
                      <a:tailEnd type="none" w="med" len="med"/>
                    </a:lnT>
                    <a:lnB w="9525" cap="flat" cmpd="sng" algn="ctr">
                      <a:solidFill>
                        <a:srgbClr val="98A4ED"/>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98A4ED"/>
                      </a:solidFill>
                      <a:prstDash val="solid"/>
                      <a:round/>
                      <a:headEnd type="none" w="med" len="med"/>
                      <a:tailEnd type="none" w="med" len="med"/>
                    </a:lnL>
                    <a:lnR w="9525" cap="flat" cmpd="sng" algn="ctr">
                      <a:solidFill>
                        <a:srgbClr val="18A3ED"/>
                      </a:solidFill>
                      <a:prstDash val="solid"/>
                      <a:round/>
                      <a:headEnd type="none" w="med" len="med"/>
                      <a:tailEnd type="none" w="med" len="med"/>
                    </a:lnR>
                    <a:lnT w="9525" cap="flat" cmpd="sng" algn="ctr">
                      <a:solidFill>
                        <a:srgbClr val="289FED"/>
                      </a:solidFill>
                      <a:prstDash val="solid"/>
                      <a:round/>
                      <a:headEnd type="none" w="med" len="med"/>
                      <a:tailEnd type="none" w="med" len="med"/>
                    </a:lnT>
                    <a:lnB w="9525" cap="flat" cmpd="sng" algn="ctr">
                      <a:solidFill>
                        <a:srgbClr val="18A3ED"/>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18A3ED"/>
                      </a:solidFill>
                      <a:prstDash val="solid"/>
                      <a:round/>
                      <a:headEnd type="none" w="med" len="med"/>
                      <a:tailEnd type="none" w="med" len="med"/>
                    </a:lnL>
                    <a:lnR w="9525" cap="flat" cmpd="sng" algn="ctr">
                      <a:solidFill>
                        <a:srgbClr val="A0A5ED"/>
                      </a:solidFill>
                      <a:prstDash val="solid"/>
                      <a:round/>
                      <a:headEnd type="none" w="med" len="med"/>
                      <a:tailEnd type="none" w="med" len="med"/>
                    </a:lnR>
                    <a:lnT w="9525" cap="flat" cmpd="sng" algn="ctr">
                      <a:solidFill>
                        <a:srgbClr val="C0A0ED"/>
                      </a:solidFill>
                      <a:prstDash val="solid"/>
                      <a:round/>
                      <a:headEnd type="none" w="med" len="med"/>
                      <a:tailEnd type="none" w="med" len="med"/>
                    </a:lnT>
                    <a:lnB w="9525" cap="flat" cmpd="sng" algn="ctr">
                      <a:solidFill>
                        <a:srgbClr val="A0A5ED"/>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A0A5ED"/>
                      </a:solidFill>
                      <a:prstDash val="solid"/>
                      <a:round/>
                      <a:headEnd type="none" w="med" len="med"/>
                      <a:tailEnd type="none" w="med" len="med"/>
                    </a:lnL>
                    <a:lnR w="9525" cap="flat" cmpd="sng" algn="ctr">
                      <a:solidFill>
                        <a:srgbClr val="40AEED"/>
                      </a:solidFill>
                      <a:prstDash val="solid"/>
                      <a:round/>
                      <a:headEnd type="none" w="med" len="med"/>
                      <a:tailEnd type="none" w="med" len="med"/>
                    </a:lnR>
                    <a:lnT w="9525" cap="flat" cmpd="sng" algn="ctr">
                      <a:solidFill>
                        <a:srgbClr val="D8A0ED"/>
                      </a:solidFill>
                      <a:prstDash val="solid"/>
                      <a:round/>
                      <a:headEnd type="none" w="med" len="med"/>
                      <a:tailEnd type="none" w="med" len="med"/>
                    </a:lnT>
                    <a:lnB w="9525" cap="flat" cmpd="sng" algn="ctr">
                      <a:solidFill>
                        <a:srgbClr val="40AEED"/>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40AEED"/>
                      </a:solidFill>
                      <a:prstDash val="solid"/>
                      <a:round/>
                      <a:headEnd type="none" w="med" len="med"/>
                      <a:tailEnd type="none" w="med" len="med"/>
                    </a:lnL>
                    <a:lnR w="9525" cap="flat" cmpd="sng" algn="ctr">
                      <a:solidFill>
                        <a:srgbClr val="08AAED"/>
                      </a:solidFill>
                      <a:prstDash val="solid"/>
                      <a:round/>
                      <a:headEnd type="none" w="med" len="med"/>
                      <a:tailEnd type="none" w="med" len="med"/>
                    </a:lnR>
                    <a:lnT w="9525" cap="flat" cmpd="sng" algn="ctr">
                      <a:solidFill>
                        <a:srgbClr val="48A0ED"/>
                      </a:solidFill>
                      <a:prstDash val="solid"/>
                      <a:round/>
                      <a:headEnd type="none" w="med" len="med"/>
                      <a:tailEnd type="none" w="med" len="med"/>
                    </a:lnT>
                    <a:lnB w="9525" cap="flat" cmpd="sng" algn="ctr">
                      <a:solidFill>
                        <a:srgbClr val="08AAED"/>
                      </a:solidFill>
                      <a:prstDash val="solid"/>
                      <a:round/>
                      <a:headEnd type="none" w="med" len="med"/>
                      <a:tailEnd type="none" w="med" len="med"/>
                    </a:lnB>
                  </a:tcPr>
                </a:tc>
                <a:extLst>
                  <a:ext uri="{0D108BD9-81ED-4DB2-BD59-A6C34878D82A}">
                    <a16:rowId xmlns:a16="http://schemas.microsoft.com/office/drawing/2014/main" val="3843700978"/>
                  </a:ext>
                </a:extLst>
              </a:tr>
              <a:tr h="273970">
                <a:tc>
                  <a:txBody>
                    <a:bodyPr/>
                    <a:lstStyle/>
                    <a:p>
                      <a:pPr algn="l" rtl="0" fontAlgn="base"/>
                      <a:r>
                        <a:rPr lang="en-US" sz="800" b="0" i="0">
                          <a:effectLst/>
                          <a:latin typeface="Calibri" panose="020F0502020204030204" pitchFamily="34" charset="0"/>
                        </a:rPr>
                        <a:t>Planned Giving </a:t>
                      </a:r>
                      <a:endParaRPr lang="en-US" sz="1400" b="0" i="0">
                        <a:effectLst/>
                      </a:endParaRPr>
                    </a:p>
                  </a:txBody>
                  <a:tcPr marL="69214" marR="69214" marT="34607" marB="34607">
                    <a:lnL w="9525" cap="flat" cmpd="sng" algn="ctr">
                      <a:solidFill>
                        <a:srgbClr val="405F3C"/>
                      </a:solidFill>
                      <a:prstDash val="solid"/>
                      <a:round/>
                      <a:headEnd type="none" w="med" len="med"/>
                      <a:tailEnd type="none" w="med" len="med"/>
                    </a:lnL>
                    <a:lnR w="9525" cap="flat" cmpd="sng" algn="ctr">
                      <a:solidFill>
                        <a:srgbClr val="405F3C"/>
                      </a:solidFill>
                      <a:prstDash val="solid"/>
                      <a:round/>
                      <a:headEnd type="none" w="med" len="med"/>
                      <a:tailEnd type="none" w="med" len="med"/>
                    </a:lnR>
                    <a:lnT w="9525" cap="flat" cmpd="sng" algn="ctr">
                      <a:solidFill>
                        <a:srgbClr val="98A4ED"/>
                      </a:solidFill>
                      <a:prstDash val="solid"/>
                      <a:round/>
                      <a:headEnd type="none" w="med" len="med"/>
                      <a:tailEnd type="none" w="med" len="med"/>
                    </a:lnT>
                    <a:lnB w="9525" cap="flat" cmpd="sng" algn="ctr">
                      <a:solidFill>
                        <a:srgbClr val="405F3C"/>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405F3C"/>
                      </a:solidFill>
                      <a:prstDash val="solid"/>
                      <a:round/>
                      <a:headEnd type="none" w="med" len="med"/>
                      <a:tailEnd type="none" w="med" len="med"/>
                    </a:lnL>
                    <a:lnR w="9525" cap="flat" cmpd="sng" algn="ctr">
                      <a:solidFill>
                        <a:srgbClr val="285C3C"/>
                      </a:solidFill>
                      <a:prstDash val="solid"/>
                      <a:round/>
                      <a:headEnd type="none" w="med" len="med"/>
                      <a:tailEnd type="none" w="med" len="med"/>
                    </a:lnR>
                    <a:lnT w="9525" cap="flat" cmpd="sng" algn="ctr">
                      <a:solidFill>
                        <a:srgbClr val="18A3ED"/>
                      </a:solidFill>
                      <a:prstDash val="solid"/>
                      <a:round/>
                      <a:headEnd type="none" w="med" len="med"/>
                      <a:tailEnd type="none" w="med" len="med"/>
                    </a:lnT>
                    <a:lnB w="9525" cap="flat" cmpd="sng" algn="ctr">
                      <a:solidFill>
                        <a:srgbClr val="285C3C"/>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285C3C"/>
                      </a:solidFill>
                      <a:prstDash val="solid"/>
                      <a:round/>
                      <a:headEnd type="none" w="med" len="med"/>
                      <a:tailEnd type="none" w="med" len="med"/>
                    </a:lnL>
                    <a:lnR w="9525" cap="flat" cmpd="sng" algn="ctr">
                      <a:solidFill>
                        <a:srgbClr val="E05B3C"/>
                      </a:solidFill>
                      <a:prstDash val="solid"/>
                      <a:round/>
                      <a:headEnd type="none" w="med" len="med"/>
                      <a:tailEnd type="none" w="med" len="med"/>
                    </a:lnR>
                    <a:lnT w="9525" cap="flat" cmpd="sng" algn="ctr">
                      <a:solidFill>
                        <a:srgbClr val="A0A5ED"/>
                      </a:solidFill>
                      <a:prstDash val="solid"/>
                      <a:round/>
                      <a:headEnd type="none" w="med" len="med"/>
                      <a:tailEnd type="none" w="med" len="med"/>
                    </a:lnT>
                    <a:lnB w="9525" cap="flat" cmpd="sng" algn="ctr">
                      <a:solidFill>
                        <a:srgbClr val="E05B3C"/>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E05B3C"/>
                      </a:solidFill>
                      <a:prstDash val="solid"/>
                      <a:round/>
                      <a:headEnd type="none" w="med" len="med"/>
                      <a:tailEnd type="none" w="med" len="med"/>
                    </a:lnL>
                    <a:lnR w="9525" cap="flat" cmpd="sng" algn="ctr">
                      <a:solidFill>
                        <a:srgbClr val="E05B3C"/>
                      </a:solidFill>
                      <a:prstDash val="solid"/>
                      <a:round/>
                      <a:headEnd type="none" w="med" len="med"/>
                      <a:tailEnd type="none" w="med" len="med"/>
                    </a:lnR>
                    <a:lnT w="9525" cap="flat" cmpd="sng" algn="ctr">
                      <a:solidFill>
                        <a:srgbClr val="40AEED"/>
                      </a:solidFill>
                      <a:prstDash val="solid"/>
                      <a:round/>
                      <a:headEnd type="none" w="med" len="med"/>
                      <a:tailEnd type="none" w="med" len="med"/>
                    </a:lnT>
                    <a:lnB w="9525" cap="flat" cmpd="sng" algn="ctr">
                      <a:solidFill>
                        <a:srgbClr val="E05B3C"/>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E05B3C"/>
                      </a:solidFill>
                      <a:prstDash val="solid"/>
                      <a:round/>
                      <a:headEnd type="none" w="med" len="med"/>
                      <a:tailEnd type="none" w="med" len="med"/>
                    </a:lnL>
                    <a:lnR w="9525" cap="flat" cmpd="sng" algn="ctr">
                      <a:solidFill>
                        <a:srgbClr val="405C3C"/>
                      </a:solidFill>
                      <a:prstDash val="solid"/>
                      <a:round/>
                      <a:headEnd type="none" w="med" len="med"/>
                      <a:tailEnd type="none" w="med" len="med"/>
                    </a:lnR>
                    <a:lnT w="9525" cap="flat" cmpd="sng" algn="ctr">
                      <a:solidFill>
                        <a:srgbClr val="08AAED"/>
                      </a:solidFill>
                      <a:prstDash val="solid"/>
                      <a:round/>
                      <a:headEnd type="none" w="med" len="med"/>
                      <a:tailEnd type="none" w="med" len="med"/>
                    </a:lnT>
                    <a:lnB w="9525" cap="flat" cmpd="sng" algn="ctr">
                      <a:solidFill>
                        <a:srgbClr val="405C3C"/>
                      </a:solidFill>
                      <a:prstDash val="solid"/>
                      <a:round/>
                      <a:headEnd type="none" w="med" len="med"/>
                      <a:tailEnd type="none" w="med" len="med"/>
                    </a:lnB>
                  </a:tcPr>
                </a:tc>
                <a:extLst>
                  <a:ext uri="{0D108BD9-81ED-4DB2-BD59-A6C34878D82A}">
                    <a16:rowId xmlns:a16="http://schemas.microsoft.com/office/drawing/2014/main" val="925862497"/>
                  </a:ext>
                </a:extLst>
              </a:tr>
              <a:tr h="322997">
                <a:tc>
                  <a:txBody>
                    <a:bodyPr/>
                    <a:lstStyle/>
                    <a:p>
                      <a:pPr algn="l" rtl="0" fontAlgn="base"/>
                      <a:r>
                        <a:rPr lang="en-US" sz="800" b="0" i="0">
                          <a:effectLst/>
                          <a:latin typeface="Calibri" panose="020F0502020204030204" pitchFamily="34" charset="0"/>
                        </a:rPr>
                        <a:t>360° of Healing Campaign </a:t>
                      </a:r>
                      <a:endParaRPr lang="en-US" sz="1400" b="0" i="0">
                        <a:effectLst/>
                      </a:endParaRPr>
                    </a:p>
                  </a:txBody>
                  <a:tcPr marL="69214" marR="69214" marT="34607" marB="34607">
                    <a:lnL w="9525" cap="flat" cmpd="sng" algn="ctr">
                      <a:solidFill>
                        <a:srgbClr val="405C3C"/>
                      </a:solidFill>
                      <a:prstDash val="solid"/>
                      <a:round/>
                      <a:headEnd type="none" w="med" len="med"/>
                      <a:tailEnd type="none" w="med" len="med"/>
                    </a:lnL>
                    <a:lnR w="9525" cap="flat" cmpd="sng" algn="ctr">
                      <a:solidFill>
                        <a:srgbClr val="405C3C"/>
                      </a:solidFill>
                      <a:prstDash val="solid"/>
                      <a:round/>
                      <a:headEnd type="none" w="med" len="med"/>
                      <a:tailEnd type="none" w="med" len="med"/>
                    </a:lnR>
                    <a:lnT w="9525" cap="flat" cmpd="sng" algn="ctr">
                      <a:solidFill>
                        <a:srgbClr val="405F3C"/>
                      </a:solidFill>
                      <a:prstDash val="solid"/>
                      <a:round/>
                      <a:headEnd type="none" w="med" len="med"/>
                      <a:tailEnd type="none" w="med" len="med"/>
                    </a:lnT>
                    <a:lnB w="9525" cap="flat" cmpd="sng" algn="ctr">
                      <a:solidFill>
                        <a:srgbClr val="405C3C"/>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405C3C"/>
                      </a:solidFill>
                      <a:prstDash val="solid"/>
                      <a:round/>
                      <a:headEnd type="none" w="med" len="med"/>
                      <a:tailEnd type="none" w="med" len="med"/>
                    </a:lnL>
                    <a:lnR w="9525" cap="flat" cmpd="sng" algn="ctr">
                      <a:solidFill>
                        <a:srgbClr val="68A055"/>
                      </a:solidFill>
                      <a:prstDash val="solid"/>
                      <a:round/>
                      <a:headEnd type="none" w="med" len="med"/>
                      <a:tailEnd type="none" w="med" len="med"/>
                    </a:lnR>
                    <a:lnT w="9525" cap="flat" cmpd="sng" algn="ctr">
                      <a:solidFill>
                        <a:srgbClr val="285C3C"/>
                      </a:solidFill>
                      <a:prstDash val="solid"/>
                      <a:round/>
                      <a:headEnd type="none" w="med" len="med"/>
                      <a:tailEnd type="none" w="med" len="med"/>
                    </a:lnT>
                    <a:lnB w="9525" cap="flat" cmpd="sng" algn="ctr">
                      <a:solidFill>
                        <a:srgbClr val="68A055"/>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68A055"/>
                      </a:solidFill>
                      <a:prstDash val="solid"/>
                      <a:round/>
                      <a:headEnd type="none" w="med" len="med"/>
                      <a:tailEnd type="none" w="med" len="med"/>
                    </a:lnL>
                    <a:lnR w="9525" cap="flat" cmpd="sng" algn="ctr">
                      <a:solidFill>
                        <a:srgbClr val="309655"/>
                      </a:solidFill>
                      <a:prstDash val="solid"/>
                      <a:round/>
                      <a:headEnd type="none" w="med" len="med"/>
                      <a:tailEnd type="none" w="med" len="med"/>
                    </a:lnR>
                    <a:lnT w="9525" cap="flat" cmpd="sng" algn="ctr">
                      <a:solidFill>
                        <a:srgbClr val="E05B3C"/>
                      </a:solidFill>
                      <a:prstDash val="solid"/>
                      <a:round/>
                      <a:headEnd type="none" w="med" len="med"/>
                      <a:tailEnd type="none" w="med" len="med"/>
                    </a:lnT>
                    <a:lnB w="9525" cap="flat" cmpd="sng" algn="ctr">
                      <a:solidFill>
                        <a:srgbClr val="309655"/>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309655"/>
                      </a:solidFill>
                      <a:prstDash val="solid"/>
                      <a:round/>
                      <a:headEnd type="none" w="med" len="med"/>
                      <a:tailEnd type="none" w="med" len="med"/>
                    </a:lnL>
                    <a:lnR w="9525" cap="flat" cmpd="sng" algn="ctr">
                      <a:solidFill>
                        <a:srgbClr val="309655"/>
                      </a:solidFill>
                      <a:prstDash val="solid"/>
                      <a:round/>
                      <a:headEnd type="none" w="med" len="med"/>
                      <a:tailEnd type="none" w="med" len="med"/>
                    </a:lnR>
                    <a:lnT w="9525" cap="flat" cmpd="sng" algn="ctr">
                      <a:solidFill>
                        <a:srgbClr val="E05B3C"/>
                      </a:solidFill>
                      <a:prstDash val="solid"/>
                      <a:round/>
                      <a:headEnd type="none" w="med" len="med"/>
                      <a:tailEnd type="none" w="med" len="med"/>
                    </a:lnT>
                    <a:lnB w="9525" cap="flat" cmpd="sng" algn="ctr">
                      <a:solidFill>
                        <a:srgbClr val="309655"/>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309655"/>
                      </a:solidFill>
                      <a:prstDash val="solid"/>
                      <a:round/>
                      <a:headEnd type="none" w="med" len="med"/>
                      <a:tailEnd type="none" w="med" len="med"/>
                    </a:lnL>
                    <a:lnR w="9525" cap="flat" cmpd="sng" algn="ctr">
                      <a:solidFill>
                        <a:srgbClr val="D8E85B"/>
                      </a:solidFill>
                      <a:prstDash val="solid"/>
                      <a:round/>
                      <a:headEnd type="none" w="med" len="med"/>
                      <a:tailEnd type="none" w="med" len="med"/>
                    </a:lnR>
                    <a:lnT w="9525" cap="flat" cmpd="sng" algn="ctr">
                      <a:solidFill>
                        <a:srgbClr val="405C3C"/>
                      </a:solidFill>
                      <a:prstDash val="solid"/>
                      <a:round/>
                      <a:headEnd type="none" w="med" len="med"/>
                      <a:tailEnd type="none" w="med" len="med"/>
                    </a:lnT>
                    <a:lnB w="9525" cap="flat" cmpd="sng" algn="ctr">
                      <a:solidFill>
                        <a:srgbClr val="D8E85B"/>
                      </a:solidFill>
                      <a:prstDash val="solid"/>
                      <a:round/>
                      <a:headEnd type="none" w="med" len="med"/>
                      <a:tailEnd type="none" w="med" len="med"/>
                    </a:lnB>
                  </a:tcPr>
                </a:tc>
                <a:extLst>
                  <a:ext uri="{0D108BD9-81ED-4DB2-BD59-A6C34878D82A}">
                    <a16:rowId xmlns:a16="http://schemas.microsoft.com/office/drawing/2014/main" val="2743709491"/>
                  </a:ext>
                </a:extLst>
              </a:tr>
              <a:tr h="273970">
                <a:tc>
                  <a:txBody>
                    <a:bodyPr/>
                    <a:lstStyle/>
                    <a:p>
                      <a:pPr algn="l" rtl="0" fontAlgn="base"/>
                      <a:r>
                        <a:rPr lang="en-US" sz="800" b="0" i="0">
                          <a:effectLst/>
                          <a:latin typeface="Calibri" panose="020F0502020204030204" pitchFamily="34" charset="0"/>
                        </a:rPr>
                        <a:t>Elevator Pitch </a:t>
                      </a:r>
                      <a:endParaRPr lang="en-US" sz="1400" b="0" i="0">
                        <a:effectLst/>
                      </a:endParaRPr>
                    </a:p>
                  </a:txBody>
                  <a:tcPr marL="69214" marR="69214" marT="34607" marB="34607">
                    <a:lnL w="9525" cap="flat" cmpd="sng" algn="ctr">
                      <a:solidFill>
                        <a:srgbClr val="101087"/>
                      </a:solidFill>
                      <a:prstDash val="solid"/>
                      <a:round/>
                      <a:headEnd type="none" w="med" len="med"/>
                      <a:tailEnd type="none" w="med" len="med"/>
                    </a:lnL>
                    <a:lnR w="9525" cap="flat" cmpd="sng" algn="ctr">
                      <a:solidFill>
                        <a:srgbClr val="101087"/>
                      </a:solidFill>
                      <a:prstDash val="solid"/>
                      <a:round/>
                      <a:headEnd type="none" w="med" len="med"/>
                      <a:tailEnd type="none" w="med" len="med"/>
                    </a:lnR>
                    <a:lnT w="9525" cap="flat" cmpd="sng" algn="ctr">
                      <a:solidFill>
                        <a:srgbClr val="405C3C"/>
                      </a:solidFill>
                      <a:prstDash val="solid"/>
                      <a:round/>
                      <a:headEnd type="none" w="med" len="med"/>
                      <a:tailEnd type="none" w="med" len="med"/>
                    </a:lnT>
                    <a:lnB w="9525" cap="flat" cmpd="sng" algn="ctr">
                      <a:solidFill>
                        <a:srgbClr val="101087"/>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101087"/>
                      </a:solidFill>
                      <a:prstDash val="solid"/>
                      <a:round/>
                      <a:headEnd type="none" w="med" len="med"/>
                      <a:tailEnd type="none" w="med" len="med"/>
                    </a:lnL>
                    <a:lnR w="9525" cap="flat" cmpd="sng" algn="ctr">
                      <a:solidFill>
                        <a:srgbClr val="601487"/>
                      </a:solidFill>
                      <a:prstDash val="solid"/>
                      <a:round/>
                      <a:headEnd type="none" w="med" len="med"/>
                      <a:tailEnd type="none" w="med" len="med"/>
                    </a:lnR>
                    <a:lnT w="9525" cap="flat" cmpd="sng" algn="ctr">
                      <a:solidFill>
                        <a:srgbClr val="68A055"/>
                      </a:solidFill>
                      <a:prstDash val="solid"/>
                      <a:round/>
                      <a:headEnd type="none" w="med" len="med"/>
                      <a:tailEnd type="none" w="med" len="med"/>
                    </a:lnT>
                    <a:lnB w="9525" cap="flat" cmpd="sng" algn="ctr">
                      <a:solidFill>
                        <a:srgbClr val="601487"/>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601487"/>
                      </a:solidFill>
                      <a:prstDash val="solid"/>
                      <a:round/>
                      <a:headEnd type="none" w="med" len="med"/>
                      <a:tailEnd type="none" w="med" len="med"/>
                    </a:lnL>
                    <a:lnR w="9525" cap="flat" cmpd="sng" algn="ctr">
                      <a:solidFill>
                        <a:srgbClr val="601487"/>
                      </a:solidFill>
                      <a:prstDash val="solid"/>
                      <a:round/>
                      <a:headEnd type="none" w="med" len="med"/>
                      <a:tailEnd type="none" w="med" len="med"/>
                    </a:lnR>
                    <a:lnT w="9525" cap="flat" cmpd="sng" algn="ctr">
                      <a:solidFill>
                        <a:srgbClr val="309655"/>
                      </a:solidFill>
                      <a:prstDash val="solid"/>
                      <a:round/>
                      <a:headEnd type="none" w="med" len="med"/>
                      <a:tailEnd type="none" w="med" len="med"/>
                    </a:lnT>
                    <a:lnB w="9525" cap="flat" cmpd="sng" algn="ctr">
                      <a:solidFill>
                        <a:srgbClr val="601487"/>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601487"/>
                      </a:solidFill>
                      <a:prstDash val="solid"/>
                      <a:round/>
                      <a:headEnd type="none" w="med" len="med"/>
                      <a:tailEnd type="none" w="med" len="med"/>
                    </a:lnL>
                    <a:lnR w="9525" cap="flat" cmpd="sng" algn="ctr">
                      <a:solidFill>
                        <a:srgbClr val="D81187"/>
                      </a:solidFill>
                      <a:prstDash val="solid"/>
                      <a:round/>
                      <a:headEnd type="none" w="med" len="med"/>
                      <a:tailEnd type="none" w="med" len="med"/>
                    </a:lnR>
                    <a:lnT w="9525" cap="flat" cmpd="sng" algn="ctr">
                      <a:solidFill>
                        <a:srgbClr val="309655"/>
                      </a:solidFill>
                      <a:prstDash val="solid"/>
                      <a:round/>
                      <a:headEnd type="none" w="med" len="med"/>
                      <a:tailEnd type="none" w="med" len="med"/>
                    </a:lnT>
                    <a:lnB w="9525" cap="flat" cmpd="sng" algn="ctr">
                      <a:solidFill>
                        <a:srgbClr val="D81187"/>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D81187"/>
                      </a:solidFill>
                      <a:prstDash val="solid"/>
                      <a:round/>
                      <a:headEnd type="none" w="med" len="med"/>
                      <a:tailEnd type="none" w="med" len="med"/>
                    </a:lnL>
                    <a:lnR w="9525" cap="flat" cmpd="sng" algn="ctr">
                      <a:solidFill>
                        <a:srgbClr val="801287"/>
                      </a:solidFill>
                      <a:prstDash val="solid"/>
                      <a:round/>
                      <a:headEnd type="none" w="med" len="med"/>
                      <a:tailEnd type="none" w="med" len="med"/>
                    </a:lnR>
                    <a:lnT w="9525" cap="flat" cmpd="sng" algn="ctr">
                      <a:solidFill>
                        <a:srgbClr val="D8E85B"/>
                      </a:solidFill>
                      <a:prstDash val="solid"/>
                      <a:round/>
                      <a:headEnd type="none" w="med" len="med"/>
                      <a:tailEnd type="none" w="med" len="med"/>
                    </a:lnT>
                    <a:lnB w="9525" cap="flat" cmpd="sng" algn="ctr">
                      <a:solidFill>
                        <a:srgbClr val="801287"/>
                      </a:solidFill>
                      <a:prstDash val="solid"/>
                      <a:round/>
                      <a:headEnd type="none" w="med" len="med"/>
                      <a:tailEnd type="none" w="med" len="med"/>
                    </a:lnB>
                  </a:tcPr>
                </a:tc>
                <a:extLst>
                  <a:ext uri="{0D108BD9-81ED-4DB2-BD59-A6C34878D82A}">
                    <a16:rowId xmlns:a16="http://schemas.microsoft.com/office/drawing/2014/main" val="65615123"/>
                  </a:ext>
                </a:extLst>
              </a:tr>
              <a:tr h="322997">
                <a:tc>
                  <a:txBody>
                    <a:bodyPr/>
                    <a:lstStyle/>
                    <a:p>
                      <a:pPr algn="l" rtl="0" fontAlgn="base"/>
                      <a:r>
                        <a:rPr lang="en-US" sz="800" b="0" i="0">
                          <a:effectLst/>
                          <a:latin typeface="Calibri" panose="020F0502020204030204" pitchFamily="34" charset="0"/>
                        </a:rPr>
                        <a:t>Unrestricted Giving </a:t>
                      </a:r>
                      <a:endParaRPr lang="en-US" sz="1400" b="0" i="0">
                        <a:effectLst/>
                      </a:endParaRPr>
                    </a:p>
                  </a:txBody>
                  <a:tcPr marL="69214" marR="69214" marT="34607" marB="34607">
                    <a:lnL w="9525" cap="flat" cmpd="sng" algn="ctr">
                      <a:solidFill>
                        <a:srgbClr val="601787"/>
                      </a:solidFill>
                      <a:prstDash val="solid"/>
                      <a:round/>
                      <a:headEnd type="none" w="med" len="med"/>
                      <a:tailEnd type="none" w="med" len="med"/>
                    </a:lnL>
                    <a:lnR w="9525" cap="flat" cmpd="sng" algn="ctr">
                      <a:solidFill>
                        <a:srgbClr val="601787"/>
                      </a:solidFill>
                      <a:prstDash val="solid"/>
                      <a:round/>
                      <a:headEnd type="none" w="med" len="med"/>
                      <a:tailEnd type="none" w="med" len="med"/>
                    </a:lnR>
                    <a:lnT w="9525" cap="flat" cmpd="sng" algn="ctr">
                      <a:solidFill>
                        <a:srgbClr val="101087"/>
                      </a:solidFill>
                      <a:prstDash val="solid"/>
                      <a:round/>
                      <a:headEnd type="none" w="med" len="med"/>
                      <a:tailEnd type="none" w="med" len="med"/>
                    </a:lnT>
                    <a:lnB w="9525" cap="flat" cmpd="sng" algn="ctr">
                      <a:solidFill>
                        <a:srgbClr val="601787"/>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601787"/>
                      </a:solidFill>
                      <a:prstDash val="solid"/>
                      <a:round/>
                      <a:headEnd type="none" w="med" len="med"/>
                      <a:tailEnd type="none" w="med" len="med"/>
                    </a:lnL>
                    <a:lnR w="9525" cap="flat" cmpd="sng" algn="ctr">
                      <a:solidFill>
                        <a:srgbClr val="E01587"/>
                      </a:solidFill>
                      <a:prstDash val="solid"/>
                      <a:round/>
                      <a:headEnd type="none" w="med" len="med"/>
                      <a:tailEnd type="none" w="med" len="med"/>
                    </a:lnR>
                    <a:lnT w="9525" cap="flat" cmpd="sng" algn="ctr">
                      <a:solidFill>
                        <a:srgbClr val="601487"/>
                      </a:solidFill>
                      <a:prstDash val="solid"/>
                      <a:round/>
                      <a:headEnd type="none" w="med" len="med"/>
                      <a:tailEnd type="none" w="med" len="med"/>
                    </a:lnT>
                    <a:lnB w="9525" cap="flat" cmpd="sng" algn="ctr">
                      <a:solidFill>
                        <a:srgbClr val="E01587"/>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E01587"/>
                      </a:solidFill>
                      <a:prstDash val="solid"/>
                      <a:round/>
                      <a:headEnd type="none" w="med" len="med"/>
                      <a:tailEnd type="none" w="med" len="med"/>
                    </a:lnL>
                    <a:lnR w="9525" cap="flat" cmpd="sng" algn="ctr">
                      <a:solidFill>
                        <a:srgbClr val="D01687"/>
                      </a:solidFill>
                      <a:prstDash val="solid"/>
                      <a:round/>
                      <a:headEnd type="none" w="med" len="med"/>
                      <a:tailEnd type="none" w="med" len="med"/>
                    </a:lnR>
                    <a:lnT w="9525" cap="flat" cmpd="sng" algn="ctr">
                      <a:solidFill>
                        <a:srgbClr val="601487"/>
                      </a:solidFill>
                      <a:prstDash val="solid"/>
                      <a:round/>
                      <a:headEnd type="none" w="med" len="med"/>
                      <a:tailEnd type="none" w="med" len="med"/>
                    </a:lnT>
                    <a:lnB w="9525" cap="flat" cmpd="sng" algn="ctr">
                      <a:solidFill>
                        <a:srgbClr val="D01687"/>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D01687"/>
                      </a:solidFill>
                      <a:prstDash val="solid"/>
                      <a:round/>
                      <a:headEnd type="none" w="med" len="med"/>
                      <a:tailEnd type="none" w="med" len="med"/>
                    </a:lnL>
                    <a:lnR w="9525" cap="flat" cmpd="sng" algn="ctr">
                      <a:solidFill>
                        <a:srgbClr val="001787"/>
                      </a:solidFill>
                      <a:prstDash val="solid"/>
                      <a:round/>
                      <a:headEnd type="none" w="med" len="med"/>
                      <a:tailEnd type="none" w="med" len="med"/>
                    </a:lnR>
                    <a:lnT w="9525" cap="flat" cmpd="sng" algn="ctr">
                      <a:solidFill>
                        <a:srgbClr val="D81187"/>
                      </a:solidFill>
                      <a:prstDash val="solid"/>
                      <a:round/>
                      <a:headEnd type="none" w="med" len="med"/>
                      <a:tailEnd type="none" w="med" len="med"/>
                    </a:lnT>
                    <a:lnB w="9525" cap="flat" cmpd="sng" algn="ctr">
                      <a:solidFill>
                        <a:srgbClr val="001787"/>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001787"/>
                      </a:solidFill>
                      <a:prstDash val="solid"/>
                      <a:round/>
                      <a:headEnd type="none" w="med" len="med"/>
                      <a:tailEnd type="none" w="med" len="med"/>
                    </a:lnL>
                    <a:lnR w="9525" cap="flat" cmpd="sng" algn="ctr">
                      <a:solidFill>
                        <a:srgbClr val="181787"/>
                      </a:solidFill>
                      <a:prstDash val="solid"/>
                      <a:round/>
                      <a:headEnd type="none" w="med" len="med"/>
                      <a:tailEnd type="none" w="med" len="med"/>
                    </a:lnR>
                    <a:lnT w="9525" cap="flat" cmpd="sng" algn="ctr">
                      <a:solidFill>
                        <a:srgbClr val="801287"/>
                      </a:solidFill>
                      <a:prstDash val="solid"/>
                      <a:round/>
                      <a:headEnd type="none" w="med" len="med"/>
                      <a:tailEnd type="none" w="med" len="med"/>
                    </a:lnT>
                    <a:lnB w="9525" cap="flat" cmpd="sng" algn="ctr">
                      <a:solidFill>
                        <a:srgbClr val="181787"/>
                      </a:solidFill>
                      <a:prstDash val="solid"/>
                      <a:round/>
                      <a:headEnd type="none" w="med" len="med"/>
                      <a:tailEnd type="none" w="med" len="med"/>
                    </a:lnB>
                  </a:tcPr>
                </a:tc>
                <a:extLst>
                  <a:ext uri="{0D108BD9-81ED-4DB2-BD59-A6C34878D82A}">
                    <a16:rowId xmlns:a16="http://schemas.microsoft.com/office/drawing/2014/main" val="2955667765"/>
                  </a:ext>
                </a:extLst>
              </a:tr>
              <a:tr h="273970">
                <a:tc>
                  <a:txBody>
                    <a:bodyPr/>
                    <a:lstStyle/>
                    <a:p>
                      <a:pPr algn="l" rtl="0" fontAlgn="base"/>
                      <a:r>
                        <a:rPr lang="en-US" sz="800" b="0" i="0">
                          <a:effectLst/>
                          <a:latin typeface="Calibri" panose="020F0502020204030204" pitchFamily="34" charset="0"/>
                        </a:rPr>
                        <a:t>Donor Cycle  </a:t>
                      </a:r>
                      <a:endParaRPr lang="en-US" sz="1400" b="0" i="0">
                        <a:effectLst/>
                      </a:endParaRPr>
                    </a:p>
                  </a:txBody>
                  <a:tcPr marL="69214" marR="69214" marT="34607" marB="34607">
                    <a:lnL w="9525" cap="flat" cmpd="sng" algn="ctr">
                      <a:solidFill>
                        <a:srgbClr val="281987"/>
                      </a:solidFill>
                      <a:prstDash val="solid"/>
                      <a:round/>
                      <a:headEnd type="none" w="med" len="med"/>
                      <a:tailEnd type="none" w="med" len="med"/>
                    </a:lnL>
                    <a:lnR w="9525" cap="flat" cmpd="sng" algn="ctr">
                      <a:solidFill>
                        <a:srgbClr val="281987"/>
                      </a:solidFill>
                      <a:prstDash val="solid"/>
                      <a:round/>
                      <a:headEnd type="none" w="med" len="med"/>
                      <a:tailEnd type="none" w="med" len="med"/>
                    </a:lnR>
                    <a:lnT w="9525" cap="flat" cmpd="sng" algn="ctr">
                      <a:solidFill>
                        <a:srgbClr val="601787"/>
                      </a:solidFill>
                      <a:prstDash val="solid"/>
                      <a:round/>
                      <a:headEnd type="none" w="med" len="med"/>
                      <a:tailEnd type="none" w="med" len="med"/>
                    </a:lnT>
                    <a:lnB w="9525" cap="flat" cmpd="sng" algn="ctr">
                      <a:solidFill>
                        <a:srgbClr val="281987"/>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281987"/>
                      </a:solidFill>
                      <a:prstDash val="solid"/>
                      <a:round/>
                      <a:headEnd type="none" w="med" len="med"/>
                      <a:tailEnd type="none" w="med" len="med"/>
                    </a:lnL>
                    <a:lnR w="9525" cap="flat" cmpd="sng" algn="ctr">
                      <a:solidFill>
                        <a:srgbClr val="381887"/>
                      </a:solidFill>
                      <a:prstDash val="solid"/>
                      <a:round/>
                      <a:headEnd type="none" w="med" len="med"/>
                      <a:tailEnd type="none" w="med" len="med"/>
                    </a:lnR>
                    <a:lnT w="9525" cap="flat" cmpd="sng" algn="ctr">
                      <a:solidFill>
                        <a:srgbClr val="E01587"/>
                      </a:solidFill>
                      <a:prstDash val="solid"/>
                      <a:round/>
                      <a:headEnd type="none" w="med" len="med"/>
                      <a:tailEnd type="none" w="med" len="med"/>
                    </a:lnT>
                    <a:lnB w="9525" cap="flat" cmpd="sng" algn="ctr">
                      <a:solidFill>
                        <a:srgbClr val="381887"/>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381887"/>
                      </a:solidFill>
                      <a:prstDash val="solid"/>
                      <a:round/>
                      <a:headEnd type="none" w="med" len="med"/>
                      <a:tailEnd type="none" w="med" len="med"/>
                    </a:lnL>
                    <a:lnR w="9525" cap="flat" cmpd="sng" algn="ctr">
                      <a:solidFill>
                        <a:srgbClr val="501887"/>
                      </a:solidFill>
                      <a:prstDash val="solid"/>
                      <a:round/>
                      <a:headEnd type="none" w="med" len="med"/>
                      <a:tailEnd type="none" w="med" len="med"/>
                    </a:lnR>
                    <a:lnT w="9525" cap="flat" cmpd="sng" algn="ctr">
                      <a:solidFill>
                        <a:srgbClr val="D01687"/>
                      </a:solidFill>
                      <a:prstDash val="solid"/>
                      <a:round/>
                      <a:headEnd type="none" w="med" len="med"/>
                      <a:tailEnd type="none" w="med" len="med"/>
                    </a:lnT>
                    <a:lnB w="9525" cap="flat" cmpd="sng" algn="ctr">
                      <a:solidFill>
                        <a:srgbClr val="501887"/>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501887"/>
                      </a:solidFill>
                      <a:prstDash val="solid"/>
                      <a:round/>
                      <a:headEnd type="none" w="med" len="med"/>
                      <a:tailEnd type="none" w="med" len="med"/>
                    </a:lnL>
                    <a:lnR w="9525" cap="flat" cmpd="sng" algn="ctr">
                      <a:solidFill>
                        <a:srgbClr val="881987"/>
                      </a:solidFill>
                      <a:prstDash val="solid"/>
                      <a:round/>
                      <a:headEnd type="none" w="med" len="med"/>
                      <a:tailEnd type="none" w="med" len="med"/>
                    </a:lnR>
                    <a:lnT w="9525" cap="flat" cmpd="sng" algn="ctr">
                      <a:solidFill>
                        <a:srgbClr val="001787"/>
                      </a:solidFill>
                      <a:prstDash val="solid"/>
                      <a:round/>
                      <a:headEnd type="none" w="med" len="med"/>
                      <a:tailEnd type="none" w="med" len="med"/>
                    </a:lnT>
                    <a:lnB w="9525" cap="flat" cmpd="sng" algn="ctr">
                      <a:solidFill>
                        <a:srgbClr val="881987"/>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881987"/>
                      </a:solidFill>
                      <a:prstDash val="solid"/>
                      <a:round/>
                      <a:headEnd type="none" w="med" len="med"/>
                      <a:tailEnd type="none" w="med" len="med"/>
                    </a:lnL>
                    <a:lnR w="9525" cap="flat" cmpd="sng" algn="ctr">
                      <a:solidFill>
                        <a:srgbClr val="B81987"/>
                      </a:solidFill>
                      <a:prstDash val="solid"/>
                      <a:round/>
                      <a:headEnd type="none" w="med" len="med"/>
                      <a:tailEnd type="none" w="med" len="med"/>
                    </a:lnR>
                    <a:lnT w="9525" cap="flat" cmpd="sng" algn="ctr">
                      <a:solidFill>
                        <a:srgbClr val="181787"/>
                      </a:solidFill>
                      <a:prstDash val="solid"/>
                      <a:round/>
                      <a:headEnd type="none" w="med" len="med"/>
                      <a:tailEnd type="none" w="med" len="med"/>
                    </a:lnT>
                    <a:lnB w="9525" cap="flat" cmpd="sng" algn="ctr">
                      <a:solidFill>
                        <a:srgbClr val="B81987"/>
                      </a:solidFill>
                      <a:prstDash val="solid"/>
                      <a:round/>
                      <a:headEnd type="none" w="med" len="med"/>
                      <a:tailEnd type="none" w="med" len="med"/>
                    </a:lnB>
                  </a:tcPr>
                </a:tc>
                <a:extLst>
                  <a:ext uri="{0D108BD9-81ED-4DB2-BD59-A6C34878D82A}">
                    <a16:rowId xmlns:a16="http://schemas.microsoft.com/office/drawing/2014/main" val="124389867"/>
                  </a:ext>
                </a:extLst>
              </a:tr>
              <a:tr h="322997">
                <a:tc>
                  <a:txBody>
                    <a:bodyPr/>
                    <a:lstStyle/>
                    <a:p>
                      <a:pPr algn="l" rtl="0" fontAlgn="base"/>
                      <a:r>
                        <a:rPr lang="en-US" sz="800" b="0" i="0">
                          <a:effectLst/>
                          <a:latin typeface="Calibri" panose="020F0502020204030204" pitchFamily="34" charset="0"/>
                        </a:rPr>
                        <a:t>Identified a donor for a gift </a:t>
                      </a:r>
                      <a:endParaRPr lang="en-US" sz="1400" b="0" i="0">
                        <a:effectLst/>
                      </a:endParaRPr>
                    </a:p>
                  </a:txBody>
                  <a:tcPr marL="69214" marR="69214" marT="34607" marB="34607">
                    <a:lnL w="9525" cap="flat" cmpd="sng" algn="ctr">
                      <a:solidFill>
                        <a:srgbClr val="E81987"/>
                      </a:solidFill>
                      <a:prstDash val="solid"/>
                      <a:round/>
                      <a:headEnd type="none" w="med" len="med"/>
                      <a:tailEnd type="none" w="med" len="med"/>
                    </a:lnL>
                    <a:lnR w="9525" cap="flat" cmpd="sng" algn="ctr">
                      <a:solidFill>
                        <a:srgbClr val="E81987"/>
                      </a:solidFill>
                      <a:prstDash val="solid"/>
                      <a:round/>
                      <a:headEnd type="none" w="med" len="med"/>
                      <a:tailEnd type="none" w="med" len="med"/>
                    </a:lnR>
                    <a:lnT w="9525" cap="flat" cmpd="sng" algn="ctr">
                      <a:solidFill>
                        <a:srgbClr val="281987"/>
                      </a:solidFill>
                      <a:prstDash val="solid"/>
                      <a:round/>
                      <a:headEnd type="none" w="med" len="med"/>
                      <a:tailEnd type="none" w="med" len="med"/>
                    </a:lnT>
                    <a:lnB w="9525" cap="flat" cmpd="sng" algn="ctr">
                      <a:solidFill>
                        <a:srgbClr val="E81987"/>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E81987"/>
                      </a:solidFill>
                      <a:prstDash val="solid"/>
                      <a:round/>
                      <a:headEnd type="none" w="med" len="med"/>
                      <a:tailEnd type="none" w="med" len="med"/>
                    </a:lnL>
                    <a:lnR w="9525" cap="flat" cmpd="sng" algn="ctr">
                      <a:solidFill>
                        <a:srgbClr val="001A87"/>
                      </a:solidFill>
                      <a:prstDash val="solid"/>
                      <a:round/>
                      <a:headEnd type="none" w="med" len="med"/>
                      <a:tailEnd type="none" w="med" len="med"/>
                    </a:lnR>
                    <a:lnT w="9525" cap="flat" cmpd="sng" algn="ctr">
                      <a:solidFill>
                        <a:srgbClr val="381887"/>
                      </a:solidFill>
                      <a:prstDash val="solid"/>
                      <a:round/>
                      <a:headEnd type="none" w="med" len="med"/>
                      <a:tailEnd type="none" w="med" len="med"/>
                    </a:lnT>
                    <a:lnB w="9525" cap="flat" cmpd="sng" algn="ctr">
                      <a:solidFill>
                        <a:srgbClr val="001A87"/>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001A87"/>
                      </a:solidFill>
                      <a:prstDash val="solid"/>
                      <a:round/>
                      <a:headEnd type="none" w="med" len="med"/>
                      <a:tailEnd type="none" w="med" len="med"/>
                    </a:lnL>
                    <a:lnR w="9525" cap="flat" cmpd="sng" algn="ctr">
                      <a:solidFill>
                        <a:srgbClr val="581C87"/>
                      </a:solidFill>
                      <a:prstDash val="solid"/>
                      <a:round/>
                      <a:headEnd type="none" w="med" len="med"/>
                      <a:tailEnd type="none" w="med" len="med"/>
                    </a:lnR>
                    <a:lnT w="9525" cap="flat" cmpd="sng" algn="ctr">
                      <a:solidFill>
                        <a:srgbClr val="501887"/>
                      </a:solidFill>
                      <a:prstDash val="solid"/>
                      <a:round/>
                      <a:headEnd type="none" w="med" len="med"/>
                      <a:tailEnd type="none" w="med" len="med"/>
                    </a:lnT>
                    <a:lnB w="9525" cap="flat" cmpd="sng" algn="ctr">
                      <a:solidFill>
                        <a:srgbClr val="581C87"/>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581C87"/>
                      </a:solidFill>
                      <a:prstDash val="solid"/>
                      <a:round/>
                      <a:headEnd type="none" w="med" len="med"/>
                      <a:tailEnd type="none" w="med" len="med"/>
                    </a:lnL>
                    <a:lnR w="9525" cap="flat" cmpd="sng" algn="ctr">
                      <a:solidFill>
                        <a:srgbClr val="B01B87"/>
                      </a:solidFill>
                      <a:prstDash val="solid"/>
                      <a:round/>
                      <a:headEnd type="none" w="med" len="med"/>
                      <a:tailEnd type="none" w="med" len="med"/>
                    </a:lnR>
                    <a:lnT w="9525" cap="flat" cmpd="sng" algn="ctr">
                      <a:solidFill>
                        <a:srgbClr val="881987"/>
                      </a:solidFill>
                      <a:prstDash val="solid"/>
                      <a:round/>
                      <a:headEnd type="none" w="med" len="med"/>
                      <a:tailEnd type="none" w="med" len="med"/>
                    </a:lnT>
                    <a:lnB w="9525" cap="flat" cmpd="sng" algn="ctr">
                      <a:solidFill>
                        <a:srgbClr val="B01B87"/>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B01B87"/>
                      </a:solidFill>
                      <a:prstDash val="solid"/>
                      <a:round/>
                      <a:headEnd type="none" w="med" len="med"/>
                      <a:tailEnd type="none" w="med" len="med"/>
                    </a:lnL>
                    <a:lnR w="9525" cap="flat" cmpd="sng" algn="ctr">
                      <a:solidFill>
                        <a:srgbClr val="B01B87"/>
                      </a:solidFill>
                      <a:prstDash val="solid"/>
                      <a:round/>
                      <a:headEnd type="none" w="med" len="med"/>
                      <a:tailEnd type="none" w="med" len="med"/>
                    </a:lnR>
                    <a:lnT w="9525" cap="flat" cmpd="sng" algn="ctr">
                      <a:solidFill>
                        <a:srgbClr val="B81987"/>
                      </a:solidFill>
                      <a:prstDash val="solid"/>
                      <a:round/>
                      <a:headEnd type="none" w="med" len="med"/>
                      <a:tailEnd type="none" w="med" len="med"/>
                    </a:lnT>
                    <a:lnB w="9525" cap="flat" cmpd="sng" algn="ctr">
                      <a:solidFill>
                        <a:srgbClr val="B01B87"/>
                      </a:solidFill>
                      <a:prstDash val="solid"/>
                      <a:round/>
                      <a:headEnd type="none" w="med" len="med"/>
                      <a:tailEnd type="none" w="med" len="med"/>
                    </a:lnB>
                  </a:tcPr>
                </a:tc>
                <a:extLst>
                  <a:ext uri="{0D108BD9-81ED-4DB2-BD59-A6C34878D82A}">
                    <a16:rowId xmlns:a16="http://schemas.microsoft.com/office/drawing/2014/main" val="2069329808"/>
                  </a:ext>
                </a:extLst>
              </a:tr>
              <a:tr h="322997">
                <a:tc>
                  <a:txBody>
                    <a:bodyPr/>
                    <a:lstStyle/>
                    <a:p>
                      <a:pPr algn="l" rtl="0" fontAlgn="base"/>
                      <a:r>
                        <a:rPr lang="en-US" sz="800" b="0" i="0">
                          <a:effectLst/>
                          <a:latin typeface="Calibri" panose="020F0502020204030204" pitchFamily="34" charset="0"/>
                        </a:rPr>
                        <a:t>Cultivated a donor for a gift </a:t>
                      </a:r>
                      <a:endParaRPr lang="en-US" sz="1400" b="0" i="0">
                        <a:effectLst/>
                      </a:endParaRPr>
                    </a:p>
                  </a:txBody>
                  <a:tcPr marL="69214" marR="69214" marT="34607" marB="34607">
                    <a:lnL w="9525" cap="flat" cmpd="sng" algn="ctr">
                      <a:solidFill>
                        <a:srgbClr val="E01B87"/>
                      </a:solidFill>
                      <a:prstDash val="solid"/>
                      <a:round/>
                      <a:headEnd type="none" w="med" len="med"/>
                      <a:tailEnd type="none" w="med" len="med"/>
                    </a:lnL>
                    <a:lnR w="9525" cap="flat" cmpd="sng" algn="ctr">
                      <a:solidFill>
                        <a:srgbClr val="E01B87"/>
                      </a:solidFill>
                      <a:prstDash val="solid"/>
                      <a:round/>
                      <a:headEnd type="none" w="med" len="med"/>
                      <a:tailEnd type="none" w="med" len="med"/>
                    </a:lnR>
                    <a:lnT w="9525" cap="flat" cmpd="sng" algn="ctr">
                      <a:solidFill>
                        <a:srgbClr val="E81987"/>
                      </a:solidFill>
                      <a:prstDash val="solid"/>
                      <a:round/>
                      <a:headEnd type="none" w="med" len="med"/>
                      <a:tailEnd type="none" w="med" len="med"/>
                    </a:lnT>
                    <a:lnB w="9525" cap="flat" cmpd="sng" algn="ctr">
                      <a:solidFill>
                        <a:srgbClr val="E01B87"/>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E01B87"/>
                      </a:solidFill>
                      <a:prstDash val="solid"/>
                      <a:round/>
                      <a:headEnd type="none" w="med" len="med"/>
                      <a:tailEnd type="none" w="med" len="med"/>
                    </a:lnL>
                    <a:lnR w="9525" cap="flat" cmpd="sng" algn="ctr">
                      <a:solidFill>
                        <a:srgbClr val="281C87"/>
                      </a:solidFill>
                      <a:prstDash val="solid"/>
                      <a:round/>
                      <a:headEnd type="none" w="med" len="med"/>
                      <a:tailEnd type="none" w="med" len="med"/>
                    </a:lnR>
                    <a:lnT w="9525" cap="flat" cmpd="sng" algn="ctr">
                      <a:solidFill>
                        <a:srgbClr val="001A87"/>
                      </a:solidFill>
                      <a:prstDash val="solid"/>
                      <a:round/>
                      <a:headEnd type="none" w="med" len="med"/>
                      <a:tailEnd type="none" w="med" len="med"/>
                    </a:lnT>
                    <a:lnB w="9525" cap="flat" cmpd="sng" algn="ctr">
                      <a:solidFill>
                        <a:srgbClr val="281C87"/>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281C87"/>
                      </a:solidFill>
                      <a:prstDash val="solid"/>
                      <a:round/>
                      <a:headEnd type="none" w="med" len="med"/>
                      <a:tailEnd type="none" w="med" len="med"/>
                    </a:lnL>
                    <a:lnR w="9525" cap="flat" cmpd="sng" algn="ctr">
                      <a:solidFill>
                        <a:srgbClr val="201E87"/>
                      </a:solidFill>
                      <a:prstDash val="solid"/>
                      <a:round/>
                      <a:headEnd type="none" w="med" len="med"/>
                      <a:tailEnd type="none" w="med" len="med"/>
                    </a:lnR>
                    <a:lnT w="9525" cap="flat" cmpd="sng" algn="ctr">
                      <a:solidFill>
                        <a:srgbClr val="581C87"/>
                      </a:solidFill>
                      <a:prstDash val="solid"/>
                      <a:round/>
                      <a:headEnd type="none" w="med" len="med"/>
                      <a:tailEnd type="none" w="med" len="med"/>
                    </a:lnT>
                    <a:lnB w="9525" cap="flat" cmpd="sng" algn="ctr">
                      <a:solidFill>
                        <a:srgbClr val="201E87"/>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201E87"/>
                      </a:solidFill>
                      <a:prstDash val="solid"/>
                      <a:round/>
                      <a:headEnd type="none" w="med" len="med"/>
                      <a:tailEnd type="none" w="med" len="med"/>
                    </a:lnL>
                    <a:lnR w="9525" cap="flat" cmpd="sng" algn="ctr">
                      <a:solidFill>
                        <a:srgbClr val="F81E87"/>
                      </a:solidFill>
                      <a:prstDash val="solid"/>
                      <a:round/>
                      <a:headEnd type="none" w="med" len="med"/>
                      <a:tailEnd type="none" w="med" len="med"/>
                    </a:lnR>
                    <a:lnT w="9525" cap="flat" cmpd="sng" algn="ctr">
                      <a:solidFill>
                        <a:srgbClr val="B01B87"/>
                      </a:solidFill>
                      <a:prstDash val="solid"/>
                      <a:round/>
                      <a:headEnd type="none" w="med" len="med"/>
                      <a:tailEnd type="none" w="med" len="med"/>
                    </a:lnT>
                    <a:lnB w="9525" cap="flat" cmpd="sng" algn="ctr">
                      <a:solidFill>
                        <a:srgbClr val="F81E87"/>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F81E87"/>
                      </a:solidFill>
                      <a:prstDash val="solid"/>
                      <a:round/>
                      <a:headEnd type="none" w="med" len="med"/>
                      <a:tailEnd type="none" w="med" len="med"/>
                    </a:lnL>
                    <a:lnR w="9525" cap="flat" cmpd="sng" algn="ctr">
                      <a:solidFill>
                        <a:srgbClr val="D01F87"/>
                      </a:solidFill>
                      <a:prstDash val="solid"/>
                      <a:round/>
                      <a:headEnd type="none" w="med" len="med"/>
                      <a:tailEnd type="none" w="med" len="med"/>
                    </a:lnR>
                    <a:lnT w="9525" cap="flat" cmpd="sng" algn="ctr">
                      <a:solidFill>
                        <a:srgbClr val="B01B87"/>
                      </a:solidFill>
                      <a:prstDash val="solid"/>
                      <a:round/>
                      <a:headEnd type="none" w="med" len="med"/>
                      <a:tailEnd type="none" w="med" len="med"/>
                    </a:lnT>
                    <a:lnB w="9525" cap="flat" cmpd="sng" algn="ctr">
                      <a:solidFill>
                        <a:srgbClr val="D01F87"/>
                      </a:solidFill>
                      <a:prstDash val="solid"/>
                      <a:round/>
                      <a:headEnd type="none" w="med" len="med"/>
                      <a:tailEnd type="none" w="med" len="med"/>
                    </a:lnB>
                  </a:tcPr>
                </a:tc>
                <a:extLst>
                  <a:ext uri="{0D108BD9-81ED-4DB2-BD59-A6C34878D82A}">
                    <a16:rowId xmlns:a16="http://schemas.microsoft.com/office/drawing/2014/main" val="1984066592"/>
                  </a:ext>
                </a:extLst>
              </a:tr>
              <a:tr h="322997">
                <a:tc>
                  <a:txBody>
                    <a:bodyPr/>
                    <a:lstStyle/>
                    <a:p>
                      <a:pPr algn="l" rtl="0" fontAlgn="base"/>
                      <a:r>
                        <a:rPr lang="en-US" sz="800" b="0" i="0">
                          <a:effectLst/>
                          <a:latin typeface="Calibri" panose="020F0502020204030204" pitchFamily="34" charset="0"/>
                        </a:rPr>
                        <a:t>Asked a donor for a gift </a:t>
                      </a:r>
                      <a:endParaRPr lang="en-US" sz="1400" b="0" i="0">
                        <a:effectLst/>
                      </a:endParaRPr>
                    </a:p>
                  </a:txBody>
                  <a:tcPr marL="69214" marR="69214" marT="34607" marB="34607">
                    <a:lnL w="9525" cap="flat" cmpd="sng" algn="ctr">
                      <a:solidFill>
                        <a:srgbClr val="201E87"/>
                      </a:solidFill>
                      <a:prstDash val="solid"/>
                      <a:round/>
                      <a:headEnd type="none" w="med" len="med"/>
                      <a:tailEnd type="none" w="med" len="med"/>
                    </a:lnL>
                    <a:lnR w="9525" cap="flat" cmpd="sng" algn="ctr">
                      <a:solidFill>
                        <a:srgbClr val="201E87"/>
                      </a:solidFill>
                      <a:prstDash val="solid"/>
                      <a:round/>
                      <a:headEnd type="none" w="med" len="med"/>
                      <a:tailEnd type="none" w="med" len="med"/>
                    </a:lnR>
                    <a:lnT w="9525" cap="flat" cmpd="sng" algn="ctr">
                      <a:solidFill>
                        <a:srgbClr val="E01B87"/>
                      </a:solidFill>
                      <a:prstDash val="solid"/>
                      <a:round/>
                      <a:headEnd type="none" w="med" len="med"/>
                      <a:tailEnd type="none" w="med" len="med"/>
                    </a:lnT>
                    <a:lnB w="9525" cap="flat" cmpd="sng" algn="ctr">
                      <a:solidFill>
                        <a:srgbClr val="201E87"/>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201E87"/>
                      </a:solidFill>
                      <a:prstDash val="solid"/>
                      <a:round/>
                      <a:headEnd type="none" w="med" len="med"/>
                      <a:tailEnd type="none" w="med" len="med"/>
                    </a:lnL>
                    <a:lnR w="9525" cap="flat" cmpd="sng" algn="ctr">
                      <a:solidFill>
                        <a:srgbClr val="581F87"/>
                      </a:solidFill>
                      <a:prstDash val="solid"/>
                      <a:round/>
                      <a:headEnd type="none" w="med" len="med"/>
                      <a:tailEnd type="none" w="med" len="med"/>
                    </a:lnR>
                    <a:lnT w="9525" cap="flat" cmpd="sng" algn="ctr">
                      <a:solidFill>
                        <a:srgbClr val="281C87"/>
                      </a:solidFill>
                      <a:prstDash val="solid"/>
                      <a:round/>
                      <a:headEnd type="none" w="med" len="med"/>
                      <a:tailEnd type="none" w="med" len="med"/>
                    </a:lnT>
                    <a:lnB w="9525" cap="flat" cmpd="sng" algn="ctr">
                      <a:solidFill>
                        <a:srgbClr val="581F87"/>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581F87"/>
                      </a:solidFill>
                      <a:prstDash val="solid"/>
                      <a:round/>
                      <a:headEnd type="none" w="med" len="med"/>
                      <a:tailEnd type="none" w="med" len="med"/>
                    </a:lnL>
                    <a:lnR w="9525" cap="flat" cmpd="sng" algn="ctr">
                      <a:solidFill>
                        <a:srgbClr val="882287"/>
                      </a:solidFill>
                      <a:prstDash val="solid"/>
                      <a:round/>
                      <a:headEnd type="none" w="med" len="med"/>
                      <a:tailEnd type="none" w="med" len="med"/>
                    </a:lnR>
                    <a:lnT w="9525" cap="flat" cmpd="sng" algn="ctr">
                      <a:solidFill>
                        <a:srgbClr val="201E87"/>
                      </a:solidFill>
                      <a:prstDash val="solid"/>
                      <a:round/>
                      <a:headEnd type="none" w="med" len="med"/>
                      <a:tailEnd type="none" w="med" len="med"/>
                    </a:lnT>
                    <a:lnB w="9525" cap="flat" cmpd="sng" algn="ctr">
                      <a:solidFill>
                        <a:srgbClr val="882287"/>
                      </a:solidFill>
                      <a:prstDash val="solid"/>
                      <a:round/>
                      <a:headEnd type="none" w="med" len="med"/>
                      <a:tailEnd type="none" w="med" len="med"/>
                    </a:lnB>
                  </a:tcPr>
                </a:tc>
                <a:tc>
                  <a:txBody>
                    <a:bodyPr/>
                    <a:lstStyle/>
                    <a:p>
                      <a:pPr algn="ctr" rtl="0" fontAlgn="base"/>
                      <a:r>
                        <a:rPr lang="en-US" sz="800" b="0" i="0">
                          <a:effectLst/>
                          <a:latin typeface="Calibri" panose="020F0502020204030204" pitchFamily="34" charset="0"/>
                        </a:rPr>
                        <a:t> </a:t>
                      </a:r>
                    </a:p>
                  </a:txBody>
                  <a:tcPr marL="69214" marR="69214" marT="34607" marB="34607">
                    <a:lnL w="9525" cap="flat" cmpd="sng" algn="ctr">
                      <a:solidFill>
                        <a:srgbClr val="882287"/>
                      </a:solidFill>
                      <a:prstDash val="solid"/>
                      <a:round/>
                      <a:headEnd type="none" w="med" len="med"/>
                      <a:tailEnd type="none" w="med" len="med"/>
                    </a:lnL>
                    <a:lnR w="9525" cap="flat" cmpd="sng" algn="ctr">
                      <a:solidFill>
                        <a:srgbClr val="182387"/>
                      </a:solidFill>
                      <a:prstDash val="solid"/>
                      <a:round/>
                      <a:headEnd type="none" w="med" len="med"/>
                      <a:tailEnd type="none" w="med" len="med"/>
                    </a:lnR>
                    <a:lnT w="9525" cap="flat" cmpd="sng" algn="ctr">
                      <a:solidFill>
                        <a:srgbClr val="F81E87"/>
                      </a:solidFill>
                      <a:prstDash val="solid"/>
                      <a:round/>
                      <a:headEnd type="none" w="med" len="med"/>
                      <a:tailEnd type="none" w="med" len="med"/>
                    </a:lnT>
                    <a:lnB w="9525" cap="flat" cmpd="sng" algn="ctr">
                      <a:solidFill>
                        <a:srgbClr val="182387"/>
                      </a:solidFill>
                      <a:prstDash val="solid"/>
                      <a:round/>
                      <a:headEnd type="none" w="med" len="med"/>
                      <a:tailEnd type="none" w="med" len="med"/>
                    </a:lnB>
                  </a:tcPr>
                </a:tc>
                <a:tc>
                  <a:txBody>
                    <a:bodyPr/>
                    <a:lstStyle/>
                    <a:p>
                      <a:pPr algn="ctr" rtl="0" fontAlgn="base"/>
                      <a:r>
                        <a:rPr lang="en-US" sz="800" b="0" i="0" dirty="0">
                          <a:effectLst/>
                          <a:latin typeface="Calibri" panose="020F0502020204030204" pitchFamily="34" charset="0"/>
                        </a:rPr>
                        <a:t> </a:t>
                      </a:r>
                    </a:p>
                  </a:txBody>
                  <a:tcPr marL="69214" marR="69214" marT="34607" marB="34607">
                    <a:lnL w="9525" cap="flat" cmpd="sng" algn="ctr">
                      <a:solidFill>
                        <a:srgbClr val="182387"/>
                      </a:solidFill>
                      <a:prstDash val="solid"/>
                      <a:round/>
                      <a:headEnd type="none" w="med" len="med"/>
                      <a:tailEnd type="none" w="med" len="med"/>
                    </a:lnL>
                    <a:lnR w="9525" cap="flat" cmpd="sng" algn="ctr">
                      <a:solidFill>
                        <a:srgbClr val="B02187"/>
                      </a:solidFill>
                      <a:prstDash val="solid"/>
                      <a:round/>
                      <a:headEnd type="none" w="med" len="med"/>
                      <a:tailEnd type="none" w="med" len="med"/>
                    </a:lnR>
                    <a:lnT w="9525" cap="flat" cmpd="sng" algn="ctr">
                      <a:solidFill>
                        <a:srgbClr val="D01F87"/>
                      </a:solidFill>
                      <a:prstDash val="solid"/>
                      <a:round/>
                      <a:headEnd type="none" w="med" len="med"/>
                      <a:tailEnd type="none" w="med" len="med"/>
                    </a:lnT>
                    <a:lnB w="9525" cap="flat" cmpd="sng" algn="ctr">
                      <a:solidFill>
                        <a:srgbClr val="B02187"/>
                      </a:solidFill>
                      <a:prstDash val="solid"/>
                      <a:round/>
                      <a:headEnd type="none" w="med" len="med"/>
                      <a:tailEnd type="none" w="med" len="med"/>
                    </a:lnB>
                  </a:tcPr>
                </a:tc>
                <a:extLst>
                  <a:ext uri="{0D108BD9-81ED-4DB2-BD59-A6C34878D82A}">
                    <a16:rowId xmlns:a16="http://schemas.microsoft.com/office/drawing/2014/main" val="1979457260"/>
                  </a:ext>
                </a:extLst>
              </a:tr>
            </a:tbl>
          </a:graphicData>
        </a:graphic>
      </p:graphicFrame>
      <p:sp>
        <p:nvSpPr>
          <p:cNvPr id="5" name="object 25">
            <a:extLst>
              <a:ext uri="{FF2B5EF4-FFF2-40B4-BE49-F238E27FC236}">
                <a16:creationId xmlns:a16="http://schemas.microsoft.com/office/drawing/2014/main" id="{7C05CDAD-4B71-4365-9B39-C93754FDD3E3}"/>
              </a:ext>
            </a:extLst>
          </p:cNvPr>
          <p:cNvSpPr txBox="1">
            <a:spLocks/>
          </p:cNvSpPr>
          <p:nvPr/>
        </p:nvSpPr>
        <p:spPr>
          <a:xfrm>
            <a:off x="922338" y="5954713"/>
            <a:ext cx="3698875" cy="461665"/>
          </a:xfrm>
          <a:prstGeom prst="rect">
            <a:avLst/>
          </a:prstGeom>
        </p:spPr>
        <p:txBody>
          <a:bodyPr lIns="0" tIns="0" rIns="0" bIns="0">
            <a:spAutoFit/>
          </a:bodyPr>
          <a:lstStyle>
            <a:defPPr>
              <a:defRPr lang="en-US"/>
            </a:defPPr>
            <a:lvl1pPr marL="0" algn="l" defTabSz="457200" rtl="0" eaLnBrk="1" latinLnBrk="0" hangingPunct="1">
              <a:defRPr sz="1500" b="0" i="0" kern="1200">
                <a:solidFill>
                  <a:srgbClr val="006CA3"/>
                </a:solidFill>
                <a:latin typeface="Times New Roman"/>
                <a:ea typeface="+mn-ea"/>
                <a:cs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fontAlgn="auto">
              <a:spcBef>
                <a:spcPts val="0"/>
              </a:spcBef>
              <a:spcAft>
                <a:spcPts val="0"/>
              </a:spcAft>
              <a:defRPr/>
            </a:pPr>
            <a:r>
              <a:rPr lang="en-US" b="1" spc="70" dirty="0">
                <a:solidFill>
                  <a:schemeClr val="tx1"/>
                </a:solidFill>
                <a:latin typeface="Calibri" panose="020F0502020204030204" pitchFamily="34" charset="0"/>
              </a:rPr>
              <a:t>Presidents’ Conference Call – 4.13.20</a:t>
            </a:r>
          </a:p>
          <a:p>
            <a:pPr marL="12700" fontAlgn="auto">
              <a:spcBef>
                <a:spcPts val="0"/>
              </a:spcBef>
              <a:spcAft>
                <a:spcPts val="0"/>
              </a:spcAft>
              <a:defRPr/>
            </a:pPr>
            <a:endParaRPr lang="en-US" spc="125" dirty="0">
              <a:solidFill>
                <a:schemeClr val="tx1"/>
              </a:solidFill>
              <a:latin typeface="Calibri" panose="020F0502020204030204" pitchFamily="34" charset="0"/>
            </a:endParaRPr>
          </a:p>
        </p:txBody>
      </p:sp>
    </p:spTree>
    <p:extLst>
      <p:ext uri="{BB962C8B-B14F-4D97-AF65-F5344CB8AC3E}">
        <p14:creationId xmlns:p14="http://schemas.microsoft.com/office/powerpoint/2010/main" val="3494733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3E6F02-E592-4BA1-8C4F-CE72D9F7DACE}"/>
              </a:ext>
            </a:extLst>
          </p:cNvPr>
          <p:cNvSpPr>
            <a:spLocks noGrp="1"/>
          </p:cNvSpPr>
          <p:nvPr>
            <p:ph idx="1"/>
          </p:nvPr>
        </p:nvSpPr>
        <p:spPr>
          <a:xfrm>
            <a:off x="339892" y="1255063"/>
            <a:ext cx="7886700" cy="3883925"/>
          </a:xfrm>
        </p:spPr>
        <p:txBody>
          <a:bodyPr/>
          <a:lstStyle/>
          <a:p>
            <a:pPr marL="0" indent="0" algn="ctr">
              <a:buNone/>
            </a:pPr>
            <a:endParaRPr lang="en-US" sz="3600" b="1" dirty="0"/>
          </a:p>
          <a:p>
            <a:pPr marL="0" indent="0" algn="ctr">
              <a:buNone/>
            </a:pPr>
            <a:endParaRPr lang="en-US" sz="3600" b="1" dirty="0"/>
          </a:p>
          <a:p>
            <a:pPr marL="0" indent="0" algn="ctr">
              <a:buNone/>
            </a:pPr>
            <a:r>
              <a:rPr lang="en-US" sz="3600" b="1" dirty="0"/>
              <a:t>Questions and Concerns</a:t>
            </a:r>
          </a:p>
        </p:txBody>
      </p:sp>
      <p:sp>
        <p:nvSpPr>
          <p:cNvPr id="4" name="object 25">
            <a:extLst>
              <a:ext uri="{FF2B5EF4-FFF2-40B4-BE49-F238E27FC236}">
                <a16:creationId xmlns:a16="http://schemas.microsoft.com/office/drawing/2014/main" id="{1A0EE7CB-F13C-4537-8F1C-C321B120C0D9}"/>
              </a:ext>
            </a:extLst>
          </p:cNvPr>
          <p:cNvSpPr txBox="1">
            <a:spLocks/>
          </p:cNvSpPr>
          <p:nvPr/>
        </p:nvSpPr>
        <p:spPr>
          <a:xfrm>
            <a:off x="922338" y="5954713"/>
            <a:ext cx="3698875" cy="461665"/>
          </a:xfrm>
          <a:prstGeom prst="rect">
            <a:avLst/>
          </a:prstGeom>
        </p:spPr>
        <p:txBody>
          <a:bodyPr lIns="0" tIns="0" rIns="0" bIns="0">
            <a:spAutoFit/>
          </a:bodyPr>
          <a:lstStyle>
            <a:defPPr>
              <a:defRPr lang="en-US"/>
            </a:defPPr>
            <a:lvl1pPr marL="0" algn="l" defTabSz="457200" rtl="0" eaLnBrk="1" latinLnBrk="0" hangingPunct="1">
              <a:defRPr sz="1500" b="0" i="0" kern="1200">
                <a:solidFill>
                  <a:srgbClr val="006CA3"/>
                </a:solidFill>
                <a:latin typeface="Times New Roman"/>
                <a:ea typeface="+mn-ea"/>
                <a:cs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fontAlgn="auto">
              <a:spcBef>
                <a:spcPts val="0"/>
              </a:spcBef>
              <a:spcAft>
                <a:spcPts val="0"/>
              </a:spcAft>
              <a:defRPr/>
            </a:pPr>
            <a:r>
              <a:rPr lang="en-US" b="1" spc="70" dirty="0">
                <a:solidFill>
                  <a:schemeClr val="tx1"/>
                </a:solidFill>
                <a:latin typeface="Calibri" panose="020F0502020204030204" pitchFamily="34" charset="0"/>
              </a:rPr>
              <a:t>Presidents’ Conference Call – 4.13.20</a:t>
            </a:r>
          </a:p>
          <a:p>
            <a:pPr marL="12700" fontAlgn="auto">
              <a:spcBef>
                <a:spcPts val="0"/>
              </a:spcBef>
              <a:spcAft>
                <a:spcPts val="0"/>
              </a:spcAft>
              <a:defRPr/>
            </a:pPr>
            <a:endParaRPr lang="en-US" spc="125" dirty="0">
              <a:solidFill>
                <a:schemeClr val="tx1"/>
              </a:solidFill>
              <a:latin typeface="Calibri" panose="020F0502020204030204" pitchFamily="34" charset="0"/>
            </a:endParaRPr>
          </a:p>
        </p:txBody>
      </p:sp>
    </p:spTree>
    <p:extLst>
      <p:ext uri="{BB962C8B-B14F-4D97-AF65-F5344CB8AC3E}">
        <p14:creationId xmlns:p14="http://schemas.microsoft.com/office/powerpoint/2010/main" val="204966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3D8B5-41D9-4011-B3CA-F85EB56136B5}"/>
              </a:ext>
            </a:extLst>
          </p:cNvPr>
          <p:cNvSpPr>
            <a:spLocks noGrp="1"/>
          </p:cNvSpPr>
          <p:nvPr>
            <p:ph type="title"/>
          </p:nvPr>
        </p:nvSpPr>
        <p:spPr>
          <a:xfrm>
            <a:off x="323850" y="212727"/>
            <a:ext cx="7886700" cy="701674"/>
          </a:xfrm>
        </p:spPr>
        <p:txBody>
          <a:bodyPr>
            <a:normAutofit/>
          </a:bodyPr>
          <a:lstStyle/>
          <a:p>
            <a:pPr algn="ctr"/>
            <a:r>
              <a:rPr lang="en-US" sz="3600" b="1" dirty="0"/>
              <a:t>Remarks from Kacy Spivack</a:t>
            </a:r>
          </a:p>
        </p:txBody>
      </p:sp>
      <p:pic>
        <p:nvPicPr>
          <p:cNvPr id="5" name="Content Placeholder 4" descr="A person smiling for the camera&#10;&#10;Description automatically generated">
            <a:extLst>
              <a:ext uri="{FF2B5EF4-FFF2-40B4-BE49-F238E27FC236}">
                <a16:creationId xmlns:a16="http://schemas.microsoft.com/office/drawing/2014/main" id="{67F3E609-58CA-4097-BFA0-BE87BC0E33B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2048" y="860999"/>
            <a:ext cx="2444061" cy="3208420"/>
          </a:xfrm>
        </p:spPr>
      </p:pic>
      <p:sp>
        <p:nvSpPr>
          <p:cNvPr id="8" name="TextBox 7">
            <a:extLst>
              <a:ext uri="{FF2B5EF4-FFF2-40B4-BE49-F238E27FC236}">
                <a16:creationId xmlns:a16="http://schemas.microsoft.com/office/drawing/2014/main" id="{6A4E3E8B-BE16-47D3-BC3E-1A540D8FB30B}"/>
              </a:ext>
            </a:extLst>
          </p:cNvPr>
          <p:cNvSpPr txBox="1"/>
          <p:nvPr/>
        </p:nvSpPr>
        <p:spPr>
          <a:xfrm>
            <a:off x="1941095" y="4122821"/>
            <a:ext cx="4940968" cy="1107996"/>
          </a:xfrm>
          <a:prstGeom prst="rect">
            <a:avLst/>
          </a:prstGeom>
          <a:noFill/>
        </p:spPr>
        <p:txBody>
          <a:bodyPr wrap="square" rtlCol="0">
            <a:spAutoFit/>
          </a:bodyPr>
          <a:lstStyle/>
          <a:p>
            <a:pPr algn="ctr"/>
            <a:r>
              <a:rPr lang="en-US" sz="2800" b="1" dirty="0"/>
              <a:t>Kacy Spivack</a:t>
            </a:r>
          </a:p>
          <a:p>
            <a:pPr algn="ctr"/>
            <a:r>
              <a:rPr lang="en-US" sz="2000" dirty="0"/>
              <a:t>Member &amp; Unit Services Division Coordinator</a:t>
            </a:r>
          </a:p>
          <a:p>
            <a:pPr algn="ctr"/>
            <a:r>
              <a:rPr lang="en-US" dirty="0">
                <a:hlinkClick r:id="rId3"/>
              </a:rPr>
              <a:t>kspivack@hadassah.org</a:t>
            </a:r>
            <a:r>
              <a:rPr lang="en-US" dirty="0"/>
              <a:t> </a:t>
            </a:r>
          </a:p>
        </p:txBody>
      </p:sp>
      <p:sp>
        <p:nvSpPr>
          <p:cNvPr id="9" name="object 25">
            <a:extLst>
              <a:ext uri="{FF2B5EF4-FFF2-40B4-BE49-F238E27FC236}">
                <a16:creationId xmlns:a16="http://schemas.microsoft.com/office/drawing/2014/main" id="{45ED19E0-F117-4F8E-B84D-B74528E294D4}"/>
              </a:ext>
            </a:extLst>
          </p:cNvPr>
          <p:cNvSpPr txBox="1">
            <a:spLocks/>
          </p:cNvSpPr>
          <p:nvPr/>
        </p:nvSpPr>
        <p:spPr>
          <a:xfrm>
            <a:off x="922338" y="5954713"/>
            <a:ext cx="3698875" cy="461665"/>
          </a:xfrm>
          <a:prstGeom prst="rect">
            <a:avLst/>
          </a:prstGeom>
        </p:spPr>
        <p:txBody>
          <a:bodyPr lIns="0" tIns="0" rIns="0" bIns="0">
            <a:spAutoFit/>
          </a:bodyPr>
          <a:lstStyle>
            <a:defPPr>
              <a:defRPr lang="en-US"/>
            </a:defPPr>
            <a:lvl1pPr marL="0" algn="l" defTabSz="457200" rtl="0" eaLnBrk="1" latinLnBrk="0" hangingPunct="1">
              <a:defRPr sz="1500" b="0" i="0" kern="1200">
                <a:solidFill>
                  <a:srgbClr val="006CA3"/>
                </a:solidFill>
                <a:latin typeface="Times New Roman"/>
                <a:ea typeface="+mn-ea"/>
                <a:cs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fontAlgn="auto">
              <a:spcBef>
                <a:spcPts val="0"/>
              </a:spcBef>
              <a:spcAft>
                <a:spcPts val="0"/>
              </a:spcAft>
              <a:defRPr/>
            </a:pPr>
            <a:r>
              <a:rPr lang="en-US" b="1" spc="70" dirty="0">
                <a:solidFill>
                  <a:schemeClr val="tx1"/>
                </a:solidFill>
                <a:latin typeface="Calibri" panose="020F0502020204030204" pitchFamily="34" charset="0"/>
              </a:rPr>
              <a:t>Presidents’ Conference Call – 4.13.20</a:t>
            </a:r>
          </a:p>
          <a:p>
            <a:pPr marL="12700" fontAlgn="auto">
              <a:spcBef>
                <a:spcPts val="0"/>
              </a:spcBef>
              <a:spcAft>
                <a:spcPts val="0"/>
              </a:spcAft>
              <a:defRPr/>
            </a:pPr>
            <a:endParaRPr lang="en-US" spc="125" dirty="0">
              <a:solidFill>
                <a:schemeClr val="tx1"/>
              </a:solidFill>
              <a:latin typeface="Calibri" panose="020F0502020204030204" pitchFamily="34" charset="0"/>
            </a:endParaRPr>
          </a:p>
        </p:txBody>
      </p:sp>
    </p:spTree>
    <p:extLst>
      <p:ext uri="{BB962C8B-B14F-4D97-AF65-F5344CB8AC3E}">
        <p14:creationId xmlns:p14="http://schemas.microsoft.com/office/powerpoint/2010/main" val="1422490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5AF4-6779-4587-AC23-B1DDDC45BFA4}"/>
              </a:ext>
            </a:extLst>
          </p:cNvPr>
          <p:cNvSpPr>
            <a:spLocks noGrp="1"/>
          </p:cNvSpPr>
          <p:nvPr>
            <p:ph type="title"/>
          </p:nvPr>
        </p:nvSpPr>
        <p:spPr/>
        <p:txBody>
          <a:bodyPr/>
          <a:lstStyle/>
          <a:p>
            <a:r>
              <a:rPr lang="en-US" b="1" dirty="0"/>
              <a:t>Welcome to the Presidents’ Call	</a:t>
            </a:r>
          </a:p>
        </p:txBody>
      </p:sp>
      <p:sp>
        <p:nvSpPr>
          <p:cNvPr id="3" name="Content Placeholder 2">
            <a:extLst>
              <a:ext uri="{FF2B5EF4-FFF2-40B4-BE49-F238E27FC236}">
                <a16:creationId xmlns:a16="http://schemas.microsoft.com/office/drawing/2014/main" id="{61DC0E6F-F712-49E7-B1F9-366CD109CB4F}"/>
              </a:ext>
            </a:extLst>
          </p:cNvPr>
          <p:cNvSpPr>
            <a:spLocks noGrp="1"/>
          </p:cNvSpPr>
          <p:nvPr>
            <p:ph idx="1"/>
          </p:nvPr>
        </p:nvSpPr>
        <p:spPr>
          <a:xfrm>
            <a:off x="544748" y="1383400"/>
            <a:ext cx="7665801" cy="3883925"/>
          </a:xfrm>
        </p:spPr>
        <p:txBody>
          <a:bodyPr/>
          <a:lstStyle/>
          <a:p>
            <a:r>
              <a:rPr lang="en-US" dirty="0"/>
              <a:t>We will begin shortly.</a:t>
            </a:r>
          </a:p>
          <a:p>
            <a:r>
              <a:rPr lang="en-US" dirty="0"/>
              <a:t>Please mute your devices.</a:t>
            </a:r>
          </a:p>
          <a:p>
            <a:r>
              <a:rPr lang="en-US" dirty="0"/>
              <a:t>Make sure you are in a very quiet space.</a:t>
            </a:r>
          </a:p>
          <a:p>
            <a:r>
              <a:rPr lang="en-US" dirty="0"/>
              <a:t>Away from TVs, pets, other noise distractions.</a:t>
            </a:r>
          </a:p>
          <a:p>
            <a:r>
              <a:rPr lang="en-US" dirty="0"/>
              <a:t>You get the point.</a:t>
            </a:r>
          </a:p>
          <a:p>
            <a:r>
              <a:rPr lang="en-US" dirty="0"/>
              <a:t>Thank you for your cooperation.</a:t>
            </a:r>
          </a:p>
          <a:p>
            <a:endParaRPr lang="en-US" dirty="0"/>
          </a:p>
          <a:p>
            <a:endParaRPr lang="en-US" dirty="0"/>
          </a:p>
        </p:txBody>
      </p:sp>
      <p:sp>
        <p:nvSpPr>
          <p:cNvPr id="6" name="object 25">
            <a:extLst>
              <a:ext uri="{FF2B5EF4-FFF2-40B4-BE49-F238E27FC236}">
                <a16:creationId xmlns:a16="http://schemas.microsoft.com/office/drawing/2014/main" id="{1631F36D-8B7F-4755-9B30-55448C57CC9E}"/>
              </a:ext>
            </a:extLst>
          </p:cNvPr>
          <p:cNvSpPr txBox="1">
            <a:spLocks/>
          </p:cNvSpPr>
          <p:nvPr/>
        </p:nvSpPr>
        <p:spPr>
          <a:xfrm>
            <a:off x="922338" y="5954713"/>
            <a:ext cx="3698875" cy="461665"/>
          </a:xfrm>
          <a:prstGeom prst="rect">
            <a:avLst/>
          </a:prstGeom>
        </p:spPr>
        <p:txBody>
          <a:bodyPr lIns="0" tIns="0" rIns="0" bIns="0">
            <a:spAutoFit/>
          </a:bodyPr>
          <a:lstStyle>
            <a:defPPr>
              <a:defRPr lang="en-US"/>
            </a:defPPr>
            <a:lvl1pPr marL="0" algn="l" defTabSz="457200" rtl="0" eaLnBrk="1" latinLnBrk="0" hangingPunct="1">
              <a:defRPr sz="1500" b="0" i="0" kern="1200">
                <a:solidFill>
                  <a:srgbClr val="006CA3"/>
                </a:solidFill>
                <a:latin typeface="Times New Roman"/>
                <a:ea typeface="+mn-ea"/>
                <a:cs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fontAlgn="auto">
              <a:spcBef>
                <a:spcPts val="0"/>
              </a:spcBef>
              <a:spcAft>
                <a:spcPts val="0"/>
              </a:spcAft>
              <a:defRPr/>
            </a:pPr>
            <a:r>
              <a:rPr lang="en-US" b="1" spc="70" dirty="0">
                <a:solidFill>
                  <a:schemeClr val="tx1"/>
                </a:solidFill>
                <a:latin typeface="Calibri" panose="020F0502020204030204" pitchFamily="34" charset="0"/>
              </a:rPr>
              <a:t>Presidents’ Conference Call – 4.13.20</a:t>
            </a:r>
          </a:p>
          <a:p>
            <a:pPr marL="12700" fontAlgn="auto">
              <a:spcBef>
                <a:spcPts val="0"/>
              </a:spcBef>
              <a:spcAft>
                <a:spcPts val="0"/>
              </a:spcAft>
              <a:defRPr/>
            </a:pPr>
            <a:endParaRPr lang="en-US" spc="125" dirty="0">
              <a:solidFill>
                <a:schemeClr val="tx1"/>
              </a:solidFill>
              <a:latin typeface="Calibri" panose="020F0502020204030204" pitchFamily="34" charset="0"/>
            </a:endParaRPr>
          </a:p>
        </p:txBody>
      </p:sp>
    </p:spTree>
    <p:extLst>
      <p:ext uri="{BB962C8B-B14F-4D97-AF65-F5344CB8AC3E}">
        <p14:creationId xmlns:p14="http://schemas.microsoft.com/office/powerpoint/2010/main" val="1766664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52898-F740-4B01-AA4E-D3EB04092D45}"/>
              </a:ext>
            </a:extLst>
          </p:cNvPr>
          <p:cNvSpPr>
            <a:spLocks noGrp="1"/>
          </p:cNvSpPr>
          <p:nvPr>
            <p:ph type="title"/>
          </p:nvPr>
        </p:nvSpPr>
        <p:spPr>
          <a:xfrm>
            <a:off x="320842" y="541889"/>
            <a:ext cx="8502316" cy="3721866"/>
          </a:xfrm>
        </p:spPr>
        <p:txBody>
          <a:bodyPr/>
          <a:lstStyle/>
          <a:p>
            <a:br>
              <a:rPr lang="en-US" dirty="0"/>
            </a:br>
            <a:r>
              <a:rPr lang="en-US" dirty="0"/>
              <a:t>Welcome!</a:t>
            </a:r>
            <a:br>
              <a:rPr lang="en-US" b="1" dirty="0"/>
            </a:br>
            <a:br>
              <a:rPr lang="en-US" b="1" dirty="0"/>
            </a:br>
            <a:r>
              <a:rPr lang="en-US" sz="3200" dirty="0"/>
              <a:t>Lisa Davidson</a:t>
            </a:r>
            <a:br>
              <a:rPr lang="en-US" sz="3200" b="1" dirty="0"/>
            </a:br>
            <a:r>
              <a:rPr lang="en-US" sz="2800" dirty="0"/>
              <a:t>Organization Division Coordinator</a:t>
            </a:r>
            <a:br>
              <a:rPr lang="en-US" sz="2800" dirty="0"/>
            </a:br>
            <a:r>
              <a:rPr lang="en-US" sz="2800" dirty="0">
                <a:hlinkClick r:id="rId2"/>
              </a:rPr>
              <a:t>ldavidson@hadassah.org</a:t>
            </a:r>
            <a:endParaRPr lang="en-US" sz="2800" b="1" dirty="0"/>
          </a:p>
        </p:txBody>
      </p:sp>
      <p:pic>
        <p:nvPicPr>
          <p:cNvPr id="5" name="Content Placeholder 4" descr="A person posing for the camera&#10;&#10;Description automatically generated">
            <a:extLst>
              <a:ext uri="{FF2B5EF4-FFF2-40B4-BE49-F238E27FC236}">
                <a16:creationId xmlns:a16="http://schemas.microsoft.com/office/drawing/2014/main" id="{02891A07-3D08-4551-B1B6-89313C6704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74690" y="1079670"/>
            <a:ext cx="3448468" cy="3184085"/>
          </a:xfrm>
        </p:spPr>
      </p:pic>
      <p:sp>
        <p:nvSpPr>
          <p:cNvPr id="7" name="object 25">
            <a:extLst>
              <a:ext uri="{FF2B5EF4-FFF2-40B4-BE49-F238E27FC236}">
                <a16:creationId xmlns:a16="http://schemas.microsoft.com/office/drawing/2014/main" id="{7BC4306F-47D4-4119-984F-F0AB6C85B847}"/>
              </a:ext>
            </a:extLst>
          </p:cNvPr>
          <p:cNvSpPr txBox="1">
            <a:spLocks/>
          </p:cNvSpPr>
          <p:nvPr/>
        </p:nvSpPr>
        <p:spPr>
          <a:xfrm>
            <a:off x="922338" y="5954713"/>
            <a:ext cx="3698875" cy="461665"/>
          </a:xfrm>
          <a:prstGeom prst="rect">
            <a:avLst/>
          </a:prstGeom>
        </p:spPr>
        <p:txBody>
          <a:bodyPr lIns="0" tIns="0" rIns="0" bIns="0">
            <a:spAutoFit/>
          </a:bodyPr>
          <a:lstStyle>
            <a:defPPr>
              <a:defRPr lang="en-US"/>
            </a:defPPr>
            <a:lvl1pPr marL="0" algn="l" defTabSz="457200" rtl="0" eaLnBrk="1" latinLnBrk="0" hangingPunct="1">
              <a:defRPr sz="1500" b="0" i="0" kern="1200">
                <a:solidFill>
                  <a:srgbClr val="006CA3"/>
                </a:solidFill>
                <a:latin typeface="Times New Roman"/>
                <a:ea typeface="+mn-ea"/>
                <a:cs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fontAlgn="auto">
              <a:spcBef>
                <a:spcPts val="0"/>
              </a:spcBef>
              <a:spcAft>
                <a:spcPts val="0"/>
              </a:spcAft>
              <a:defRPr/>
            </a:pPr>
            <a:r>
              <a:rPr lang="en-US" b="1" spc="70" dirty="0">
                <a:solidFill>
                  <a:schemeClr val="tx1"/>
                </a:solidFill>
                <a:latin typeface="Calibri" panose="020F0502020204030204" pitchFamily="34" charset="0"/>
              </a:rPr>
              <a:t>Presidents’ Conference Call – 4.13.20</a:t>
            </a:r>
          </a:p>
          <a:p>
            <a:pPr marL="12700" fontAlgn="auto">
              <a:spcBef>
                <a:spcPts val="0"/>
              </a:spcBef>
              <a:spcAft>
                <a:spcPts val="0"/>
              </a:spcAft>
              <a:defRPr/>
            </a:pPr>
            <a:endParaRPr lang="en-US" spc="125" dirty="0">
              <a:solidFill>
                <a:schemeClr val="tx1"/>
              </a:solidFill>
              <a:latin typeface="Calibri" panose="020F0502020204030204" pitchFamily="34" charset="0"/>
            </a:endParaRPr>
          </a:p>
        </p:txBody>
      </p:sp>
    </p:spTree>
    <p:extLst>
      <p:ext uri="{BB962C8B-B14F-4D97-AF65-F5344CB8AC3E}">
        <p14:creationId xmlns:p14="http://schemas.microsoft.com/office/powerpoint/2010/main" val="1095216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52850-490C-4C57-A8BC-DA4132F377C2}"/>
              </a:ext>
            </a:extLst>
          </p:cNvPr>
          <p:cNvSpPr>
            <a:spLocks noGrp="1"/>
          </p:cNvSpPr>
          <p:nvPr>
            <p:ph type="title"/>
          </p:nvPr>
        </p:nvSpPr>
        <p:spPr>
          <a:xfrm>
            <a:off x="3139491" y="1383399"/>
            <a:ext cx="5775158" cy="2707337"/>
          </a:xfrm>
        </p:spPr>
        <p:txBody>
          <a:bodyPr>
            <a:normAutofit/>
          </a:bodyPr>
          <a:lstStyle/>
          <a:p>
            <a:r>
              <a:rPr lang="en-US" dirty="0"/>
              <a:t>Congratulations!</a:t>
            </a:r>
            <a:br>
              <a:rPr lang="en-US" dirty="0"/>
            </a:br>
            <a:br>
              <a:rPr lang="en-US" dirty="0"/>
            </a:br>
            <a:r>
              <a:rPr lang="en-US" sz="3600" dirty="0"/>
              <a:t>Lindy Ettin</a:t>
            </a:r>
            <a:br>
              <a:rPr lang="en-US" sz="3600" dirty="0"/>
            </a:br>
            <a:r>
              <a:rPr lang="en-US" sz="3600" dirty="0"/>
              <a:t>Organization Division Director</a:t>
            </a:r>
          </a:p>
        </p:txBody>
      </p:sp>
      <p:sp>
        <p:nvSpPr>
          <p:cNvPr id="4" name="object 25">
            <a:extLst>
              <a:ext uri="{FF2B5EF4-FFF2-40B4-BE49-F238E27FC236}">
                <a16:creationId xmlns:a16="http://schemas.microsoft.com/office/drawing/2014/main" id="{69B9529D-F12F-4F61-986B-BB3D83136046}"/>
              </a:ext>
            </a:extLst>
          </p:cNvPr>
          <p:cNvSpPr txBox="1">
            <a:spLocks/>
          </p:cNvSpPr>
          <p:nvPr/>
        </p:nvSpPr>
        <p:spPr>
          <a:xfrm>
            <a:off x="922338" y="5954713"/>
            <a:ext cx="3698875" cy="461665"/>
          </a:xfrm>
          <a:prstGeom prst="rect">
            <a:avLst/>
          </a:prstGeom>
        </p:spPr>
        <p:txBody>
          <a:bodyPr lIns="0" tIns="0" rIns="0" bIns="0">
            <a:spAutoFit/>
          </a:bodyPr>
          <a:lstStyle>
            <a:defPPr>
              <a:defRPr lang="en-US"/>
            </a:defPPr>
            <a:lvl1pPr marL="0" algn="l" defTabSz="457200" rtl="0" eaLnBrk="1" latinLnBrk="0" hangingPunct="1">
              <a:defRPr sz="1500" b="0" i="0" kern="1200">
                <a:solidFill>
                  <a:srgbClr val="006CA3"/>
                </a:solidFill>
                <a:latin typeface="Times New Roman"/>
                <a:ea typeface="+mn-ea"/>
                <a:cs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fontAlgn="auto">
              <a:spcBef>
                <a:spcPts val="0"/>
              </a:spcBef>
              <a:spcAft>
                <a:spcPts val="0"/>
              </a:spcAft>
              <a:defRPr/>
            </a:pPr>
            <a:r>
              <a:rPr lang="en-US" b="1" spc="70" dirty="0">
                <a:solidFill>
                  <a:schemeClr val="tx1"/>
                </a:solidFill>
                <a:latin typeface="Calibri" panose="020F0502020204030204" pitchFamily="34" charset="0"/>
              </a:rPr>
              <a:t>Presidents’ Conference Call – 4.13.20</a:t>
            </a:r>
          </a:p>
          <a:p>
            <a:pPr marL="12700" fontAlgn="auto">
              <a:spcBef>
                <a:spcPts val="0"/>
              </a:spcBef>
              <a:spcAft>
                <a:spcPts val="0"/>
              </a:spcAft>
              <a:defRPr/>
            </a:pPr>
            <a:endParaRPr lang="en-US" spc="125" dirty="0">
              <a:solidFill>
                <a:schemeClr val="tx1"/>
              </a:solidFill>
              <a:latin typeface="Calibri" panose="020F0502020204030204" pitchFamily="34" charset="0"/>
            </a:endParaRPr>
          </a:p>
        </p:txBody>
      </p:sp>
      <p:pic>
        <p:nvPicPr>
          <p:cNvPr id="3076" name="Picture 4" descr="Image may contain: 1 person">
            <a:extLst>
              <a:ext uri="{FF2B5EF4-FFF2-40B4-BE49-F238E27FC236}">
                <a16:creationId xmlns:a16="http://schemas.microsoft.com/office/drawing/2014/main" id="{8C959133-684A-42CA-979F-B2DF8EDD0E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94" b="15838"/>
          <a:stretch/>
        </p:blipFill>
        <p:spPr bwMode="auto">
          <a:xfrm>
            <a:off x="399299" y="813710"/>
            <a:ext cx="2717633" cy="384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470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rawing&#10;&#10;Description automatically generated">
            <a:extLst>
              <a:ext uri="{FF2B5EF4-FFF2-40B4-BE49-F238E27FC236}">
                <a16:creationId xmlns:a16="http://schemas.microsoft.com/office/drawing/2014/main" id="{8B80A761-1060-4FA4-A579-58807C3E250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764" y="224589"/>
            <a:ext cx="8831899" cy="6243759"/>
          </a:xfrm>
        </p:spPr>
      </p:pic>
    </p:spTree>
    <p:extLst>
      <p:ext uri="{BB962C8B-B14F-4D97-AF65-F5344CB8AC3E}">
        <p14:creationId xmlns:p14="http://schemas.microsoft.com/office/powerpoint/2010/main" val="1560740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A5B3D1-AE22-4034-8193-70C7C46D24DA}"/>
              </a:ext>
            </a:extLst>
          </p:cNvPr>
          <p:cNvSpPr>
            <a:spLocks noGrp="1"/>
          </p:cNvSpPr>
          <p:nvPr>
            <p:ph idx="1"/>
          </p:nvPr>
        </p:nvSpPr>
        <p:spPr/>
        <p:txBody>
          <a:bodyPr/>
          <a:lstStyle/>
          <a:p>
            <a:pPr marL="0" indent="0" algn="ctr">
              <a:buNone/>
            </a:pPr>
            <a:endParaRPr lang="en-US" sz="4000" dirty="0"/>
          </a:p>
          <a:p>
            <a:pPr marL="0" indent="0" algn="ctr">
              <a:buNone/>
            </a:pPr>
            <a:endParaRPr lang="en-US" sz="4000" dirty="0"/>
          </a:p>
          <a:p>
            <a:pPr marL="0" indent="0" algn="ctr">
              <a:buNone/>
            </a:pPr>
            <a:r>
              <a:rPr lang="en-US" sz="4000" b="1" dirty="0"/>
              <a:t>Announcements</a:t>
            </a:r>
          </a:p>
        </p:txBody>
      </p:sp>
      <p:sp>
        <p:nvSpPr>
          <p:cNvPr id="4" name="object 25">
            <a:extLst>
              <a:ext uri="{FF2B5EF4-FFF2-40B4-BE49-F238E27FC236}">
                <a16:creationId xmlns:a16="http://schemas.microsoft.com/office/drawing/2014/main" id="{8FAC4117-5C66-4DE5-80D7-C46E75CBDCFB}"/>
              </a:ext>
            </a:extLst>
          </p:cNvPr>
          <p:cNvSpPr txBox="1">
            <a:spLocks/>
          </p:cNvSpPr>
          <p:nvPr/>
        </p:nvSpPr>
        <p:spPr>
          <a:xfrm>
            <a:off x="922338" y="5954713"/>
            <a:ext cx="3698875" cy="461665"/>
          </a:xfrm>
          <a:prstGeom prst="rect">
            <a:avLst/>
          </a:prstGeom>
        </p:spPr>
        <p:txBody>
          <a:bodyPr lIns="0" tIns="0" rIns="0" bIns="0">
            <a:spAutoFit/>
          </a:bodyPr>
          <a:lstStyle>
            <a:defPPr>
              <a:defRPr lang="en-US"/>
            </a:defPPr>
            <a:lvl1pPr marL="0" algn="l" defTabSz="457200" rtl="0" eaLnBrk="1" latinLnBrk="0" hangingPunct="1">
              <a:defRPr sz="1500" b="0" i="0" kern="1200">
                <a:solidFill>
                  <a:srgbClr val="006CA3"/>
                </a:solidFill>
                <a:latin typeface="Times New Roman"/>
                <a:ea typeface="+mn-ea"/>
                <a:cs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fontAlgn="auto">
              <a:spcBef>
                <a:spcPts val="0"/>
              </a:spcBef>
              <a:spcAft>
                <a:spcPts val="0"/>
              </a:spcAft>
              <a:defRPr/>
            </a:pPr>
            <a:r>
              <a:rPr lang="en-US" b="1" spc="70" dirty="0">
                <a:solidFill>
                  <a:schemeClr val="tx1"/>
                </a:solidFill>
                <a:latin typeface="Calibri" panose="020F0502020204030204" pitchFamily="34" charset="0"/>
              </a:rPr>
              <a:t>Presidents’ Conference Call – 4.13.20</a:t>
            </a:r>
          </a:p>
          <a:p>
            <a:pPr marL="12700" fontAlgn="auto">
              <a:spcBef>
                <a:spcPts val="0"/>
              </a:spcBef>
              <a:spcAft>
                <a:spcPts val="0"/>
              </a:spcAft>
              <a:defRPr/>
            </a:pPr>
            <a:endParaRPr lang="en-US" spc="125" dirty="0">
              <a:solidFill>
                <a:schemeClr val="tx1"/>
              </a:solidFill>
              <a:latin typeface="Calibri" panose="020F0502020204030204" pitchFamily="34" charset="0"/>
            </a:endParaRPr>
          </a:p>
        </p:txBody>
      </p:sp>
    </p:spTree>
    <p:extLst>
      <p:ext uri="{BB962C8B-B14F-4D97-AF65-F5344CB8AC3E}">
        <p14:creationId xmlns:p14="http://schemas.microsoft.com/office/powerpoint/2010/main" val="780890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2051" name="5438c87e-3ab4-467b-84aa-b8a00331d2be" descr="Image">
            <a:extLst>
              <a:ext uri="{FF2B5EF4-FFF2-40B4-BE49-F238E27FC236}">
                <a16:creationId xmlns:a16="http://schemas.microsoft.com/office/drawing/2014/main" id="{992AE2DC-435C-43F3-B445-AFD7A7D35A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79" b="45219"/>
          <a:stretch/>
        </p:blipFill>
        <p:spPr bwMode="auto">
          <a:xfrm>
            <a:off x="124288" y="313261"/>
            <a:ext cx="8895423" cy="623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316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107950"/>
            <a:ext cx="8829675" cy="771525"/>
          </a:xfrm>
        </p:spPr>
        <p:txBody>
          <a:bodyPr rtlCol="0"/>
          <a:lstStyle/>
          <a:p>
            <a:pPr algn="ctr" eaLnBrk="1" fontAlgn="auto" hangingPunct="1">
              <a:spcAft>
                <a:spcPts val="0"/>
              </a:spcAft>
              <a:defRPr/>
            </a:pPr>
            <a:r>
              <a:rPr lang="en-US" altLang="en-US" b="1" dirty="0"/>
              <a:t>Welcome</a:t>
            </a:r>
            <a:endParaRPr lang="en-US" b="1" dirty="0"/>
          </a:p>
        </p:txBody>
      </p:sp>
      <p:sp>
        <p:nvSpPr>
          <p:cNvPr id="8" name="Title 1"/>
          <p:cNvSpPr txBox="1">
            <a:spLocks/>
          </p:cNvSpPr>
          <p:nvPr/>
        </p:nvSpPr>
        <p:spPr bwMode="auto">
          <a:xfrm>
            <a:off x="4486562" y="4074462"/>
            <a:ext cx="286091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1"/>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spcBef>
                <a:spcPct val="20000"/>
              </a:spcBef>
              <a:buClr>
                <a:srgbClr val="F60000"/>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spcBef>
                <a:spcPct val="20000"/>
              </a:spcBef>
              <a:buClr>
                <a:srgbClr val="333333"/>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spcBef>
                <a:spcPct val="20000"/>
              </a:spcBef>
              <a:buClr>
                <a:schemeClr val="bg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spcBef>
                <a:spcPct val="20000"/>
              </a:spcBef>
              <a:buClr>
                <a:schemeClr val="bg2"/>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eaLnBrk="0" fontAlgn="base" hangingPunct="0">
              <a:spcBef>
                <a:spcPct val="20000"/>
              </a:spcBef>
              <a:spcAft>
                <a:spcPct val="0"/>
              </a:spcAft>
              <a:buClr>
                <a:schemeClr val="bg2"/>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eaLnBrk="0" fontAlgn="base" hangingPunct="0">
              <a:spcBef>
                <a:spcPct val="20000"/>
              </a:spcBef>
              <a:spcAft>
                <a:spcPct val="0"/>
              </a:spcAft>
              <a:buClr>
                <a:schemeClr val="bg2"/>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eaLnBrk="0" fontAlgn="base" hangingPunct="0">
              <a:spcBef>
                <a:spcPct val="20000"/>
              </a:spcBef>
              <a:spcAft>
                <a:spcPct val="0"/>
              </a:spcAft>
              <a:buClr>
                <a:schemeClr val="bg2"/>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eaLnBrk="0" fontAlgn="base" hangingPunct="0">
              <a:spcBef>
                <a:spcPct val="20000"/>
              </a:spcBef>
              <a:spcAft>
                <a:spcPct val="0"/>
              </a:spcAft>
              <a:buClr>
                <a:schemeClr val="bg2"/>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en-US" altLang="en-US" sz="2200" b="1" dirty="0">
                <a:solidFill>
                  <a:srgbClr val="000000"/>
                </a:solidFill>
                <a:latin typeface="+mn-lt"/>
              </a:rPr>
              <a:t>Nancy Bluth</a:t>
            </a:r>
          </a:p>
          <a:p>
            <a:pPr algn="ctr" eaLnBrk="1" fontAlgn="auto" hangingPunct="1">
              <a:spcBef>
                <a:spcPct val="0"/>
              </a:spcBef>
              <a:spcAft>
                <a:spcPts val="0"/>
              </a:spcAft>
              <a:buClrTx/>
              <a:buSzTx/>
              <a:buFontTx/>
              <a:buNone/>
              <a:defRPr/>
            </a:pPr>
            <a:r>
              <a:rPr lang="en-US" altLang="en-US" sz="2000" b="1" dirty="0">
                <a:solidFill>
                  <a:srgbClr val="000000"/>
                </a:solidFill>
                <a:latin typeface="+mn-lt"/>
                <a:hlinkClick r:id="rId3"/>
              </a:rPr>
              <a:t>nbluth@hadassah.org</a:t>
            </a:r>
            <a:r>
              <a:rPr lang="en-US" altLang="en-US" sz="2000" b="1" dirty="0">
                <a:solidFill>
                  <a:srgbClr val="000000"/>
                </a:solidFill>
                <a:latin typeface="+mn-lt"/>
              </a:rPr>
              <a:t> </a:t>
            </a:r>
          </a:p>
        </p:txBody>
      </p:sp>
      <p:sp>
        <p:nvSpPr>
          <p:cNvPr id="10" name="Title 1">
            <a:extLst>
              <a:ext uri="{FF2B5EF4-FFF2-40B4-BE49-F238E27FC236}">
                <a16:creationId xmlns:a16="http://schemas.microsoft.com/office/drawing/2014/main" id="{98B87727-4A70-41EC-A168-ECBDB5A5D976}"/>
              </a:ext>
            </a:extLst>
          </p:cNvPr>
          <p:cNvSpPr txBox="1">
            <a:spLocks/>
          </p:cNvSpPr>
          <p:nvPr/>
        </p:nvSpPr>
        <p:spPr bwMode="auto">
          <a:xfrm>
            <a:off x="1415250" y="4074462"/>
            <a:ext cx="30713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1"/>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spcBef>
                <a:spcPct val="20000"/>
              </a:spcBef>
              <a:buClr>
                <a:srgbClr val="F60000"/>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spcBef>
                <a:spcPct val="20000"/>
              </a:spcBef>
              <a:buClr>
                <a:srgbClr val="333333"/>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spcBef>
                <a:spcPct val="20000"/>
              </a:spcBef>
              <a:buClr>
                <a:schemeClr val="bg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spcBef>
                <a:spcPct val="20000"/>
              </a:spcBef>
              <a:buClr>
                <a:schemeClr val="bg2"/>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eaLnBrk="0" fontAlgn="base" hangingPunct="0">
              <a:spcBef>
                <a:spcPct val="20000"/>
              </a:spcBef>
              <a:spcAft>
                <a:spcPct val="0"/>
              </a:spcAft>
              <a:buClr>
                <a:schemeClr val="bg2"/>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eaLnBrk="0" fontAlgn="base" hangingPunct="0">
              <a:spcBef>
                <a:spcPct val="20000"/>
              </a:spcBef>
              <a:spcAft>
                <a:spcPct val="0"/>
              </a:spcAft>
              <a:buClr>
                <a:schemeClr val="bg2"/>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eaLnBrk="0" fontAlgn="base" hangingPunct="0">
              <a:spcBef>
                <a:spcPct val="20000"/>
              </a:spcBef>
              <a:spcAft>
                <a:spcPct val="0"/>
              </a:spcAft>
              <a:buClr>
                <a:schemeClr val="bg2"/>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eaLnBrk="0" fontAlgn="base" hangingPunct="0">
              <a:spcBef>
                <a:spcPct val="20000"/>
              </a:spcBef>
              <a:spcAft>
                <a:spcPct val="0"/>
              </a:spcAft>
              <a:buClr>
                <a:schemeClr val="bg2"/>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en-US" altLang="en-US" sz="2200" b="1" dirty="0">
                <a:solidFill>
                  <a:srgbClr val="000000"/>
                </a:solidFill>
                <a:latin typeface="+mn-lt"/>
              </a:rPr>
              <a:t>Amy Solomon</a:t>
            </a:r>
          </a:p>
          <a:p>
            <a:pPr algn="ctr" eaLnBrk="1" fontAlgn="auto" hangingPunct="1">
              <a:spcBef>
                <a:spcPct val="0"/>
              </a:spcBef>
              <a:spcAft>
                <a:spcPts val="0"/>
              </a:spcAft>
              <a:buClrTx/>
              <a:buSzTx/>
              <a:buFontTx/>
              <a:buNone/>
              <a:defRPr/>
            </a:pPr>
            <a:r>
              <a:rPr lang="en-US" altLang="en-US" sz="2000" b="1" dirty="0">
                <a:solidFill>
                  <a:srgbClr val="000000"/>
                </a:solidFill>
                <a:latin typeface="+mn-lt"/>
                <a:hlinkClick r:id="rId4"/>
              </a:rPr>
              <a:t>absolomon@hadassah.org</a:t>
            </a:r>
            <a:r>
              <a:rPr lang="en-US" altLang="en-US" sz="2000" b="1" dirty="0">
                <a:solidFill>
                  <a:srgbClr val="000000"/>
                </a:solidFill>
                <a:latin typeface="+mn-lt"/>
              </a:rPr>
              <a:t> </a:t>
            </a:r>
          </a:p>
        </p:txBody>
      </p:sp>
      <p:pic>
        <p:nvPicPr>
          <p:cNvPr id="5" name="Picture 4">
            <a:extLst>
              <a:ext uri="{FF2B5EF4-FFF2-40B4-BE49-F238E27FC236}">
                <a16:creationId xmlns:a16="http://schemas.microsoft.com/office/drawing/2014/main" id="{1BDB3C2F-6847-410E-B125-04269BA83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2873" y="1146318"/>
            <a:ext cx="1736066" cy="2756662"/>
          </a:xfrm>
          <a:prstGeom prst="rect">
            <a:avLst/>
          </a:prstGeom>
        </p:spPr>
      </p:pic>
      <p:pic>
        <p:nvPicPr>
          <p:cNvPr id="4" name="Picture 3">
            <a:extLst>
              <a:ext uri="{FF2B5EF4-FFF2-40B4-BE49-F238E27FC236}">
                <a16:creationId xmlns:a16="http://schemas.microsoft.com/office/drawing/2014/main" id="{F789DA59-ABAD-4FC9-BFAE-44D26CD550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476599" y="1552450"/>
            <a:ext cx="2756662" cy="1944398"/>
          </a:xfrm>
          <a:prstGeom prst="rect">
            <a:avLst/>
          </a:prstGeom>
        </p:spPr>
      </p:pic>
      <p:sp>
        <p:nvSpPr>
          <p:cNvPr id="11" name="object 25">
            <a:extLst>
              <a:ext uri="{FF2B5EF4-FFF2-40B4-BE49-F238E27FC236}">
                <a16:creationId xmlns:a16="http://schemas.microsoft.com/office/drawing/2014/main" id="{738FC837-BCC4-49D1-9C99-C22C91EF9E80}"/>
              </a:ext>
            </a:extLst>
          </p:cNvPr>
          <p:cNvSpPr txBox="1">
            <a:spLocks/>
          </p:cNvSpPr>
          <p:nvPr/>
        </p:nvSpPr>
        <p:spPr>
          <a:xfrm>
            <a:off x="922338" y="5954713"/>
            <a:ext cx="3698875" cy="461665"/>
          </a:xfrm>
          <a:prstGeom prst="rect">
            <a:avLst/>
          </a:prstGeom>
        </p:spPr>
        <p:txBody>
          <a:bodyPr lIns="0" tIns="0" rIns="0" bIns="0">
            <a:spAutoFit/>
          </a:bodyPr>
          <a:lstStyle>
            <a:defPPr>
              <a:defRPr lang="en-US"/>
            </a:defPPr>
            <a:lvl1pPr marL="0" algn="l" defTabSz="457200" rtl="0" eaLnBrk="1" latinLnBrk="0" hangingPunct="1">
              <a:defRPr sz="1500" b="0" i="0" kern="1200">
                <a:solidFill>
                  <a:srgbClr val="006CA3"/>
                </a:solidFill>
                <a:latin typeface="Times New Roman"/>
                <a:ea typeface="+mn-ea"/>
                <a:cs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fontAlgn="auto">
              <a:spcBef>
                <a:spcPts val="0"/>
              </a:spcBef>
              <a:spcAft>
                <a:spcPts val="0"/>
              </a:spcAft>
              <a:defRPr/>
            </a:pPr>
            <a:r>
              <a:rPr lang="en-US" b="1" spc="70" dirty="0">
                <a:solidFill>
                  <a:schemeClr val="tx1"/>
                </a:solidFill>
                <a:latin typeface="Calibri" panose="020F0502020204030204" pitchFamily="34" charset="0"/>
              </a:rPr>
              <a:t>Presidents’ Conference Call – 3.2.2020</a:t>
            </a:r>
          </a:p>
          <a:p>
            <a:pPr marL="12700" fontAlgn="auto">
              <a:spcBef>
                <a:spcPts val="0"/>
              </a:spcBef>
              <a:spcAft>
                <a:spcPts val="0"/>
              </a:spcAft>
              <a:defRPr/>
            </a:pPr>
            <a:endParaRPr lang="en-US" spc="125" dirty="0">
              <a:solidFill>
                <a:schemeClr val="tx1"/>
              </a:solidFill>
              <a:latin typeface="Calibri" panose="020F0502020204030204" pitchFamily="34" charset="0"/>
            </a:endParaRPr>
          </a:p>
        </p:txBody>
      </p:sp>
    </p:spTree>
    <p:extLst>
      <p:ext uri="{BB962C8B-B14F-4D97-AF65-F5344CB8AC3E}">
        <p14:creationId xmlns:p14="http://schemas.microsoft.com/office/powerpoint/2010/main" val="2632119505"/>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83" y="201392"/>
            <a:ext cx="7889132" cy="564047"/>
          </a:xfrm>
        </p:spPr>
        <p:txBody>
          <a:bodyPr rtlCol="0">
            <a:noAutofit/>
            <a:scene3d>
              <a:camera prst="orthographicFront"/>
              <a:lightRig rig="soft" dir="t">
                <a:rot lat="0" lon="0" rev="15600000"/>
              </a:lightRig>
            </a:scene3d>
            <a:sp3d extrusionH="57150" prstMaterial="softEdge">
              <a:bevelT w="25400" h="38100"/>
            </a:sp3d>
          </a:bodyPr>
          <a:lstStyle/>
          <a:p>
            <a:pPr algn="ctr" eaLnBrk="1" fontAlgn="auto" hangingPunct="1">
              <a:spcAft>
                <a:spcPts val="0"/>
              </a:spcAft>
              <a:defRPr/>
            </a:pPr>
            <a:r>
              <a:rPr lang="en-US" b="1" dirty="0"/>
              <a:t>AGENDA</a:t>
            </a:r>
          </a:p>
        </p:txBody>
      </p:sp>
      <p:sp>
        <p:nvSpPr>
          <p:cNvPr id="3" name="Content Placeholder 2"/>
          <p:cNvSpPr>
            <a:spLocks noGrp="1"/>
          </p:cNvSpPr>
          <p:nvPr>
            <p:ph idx="1"/>
          </p:nvPr>
        </p:nvSpPr>
        <p:spPr>
          <a:xfrm>
            <a:off x="564204" y="998483"/>
            <a:ext cx="8193413" cy="4582510"/>
          </a:xfrm>
        </p:spPr>
        <p:txBody>
          <a:bodyPr rtlCol="0">
            <a:noAutofit/>
          </a:bodyPr>
          <a:lstStyle/>
          <a:p>
            <a:pPr lvl="0"/>
            <a:r>
              <a:rPr lang="en-US" sz="2500" dirty="0"/>
              <a:t>Welcome – Amy Solomon and Nancy Bluth</a:t>
            </a:r>
          </a:p>
          <a:p>
            <a:r>
              <a:rPr lang="en-US" sz="2500" dirty="0"/>
              <a:t>National Update – Janice Weinman</a:t>
            </a:r>
          </a:p>
          <a:p>
            <a:r>
              <a:rPr lang="en-US" sz="2500" dirty="0"/>
              <a:t>Youth Aliyah Emergency Fundraising – Marcie Natan, Carol Goodman Kaufman</a:t>
            </a:r>
          </a:p>
          <a:p>
            <a:pPr lvl="0"/>
            <a:r>
              <a:rPr lang="en-US" sz="2500" dirty="0"/>
              <a:t>Philanthropy Q&amp;A – Viviane Kovacs, Ruth Ann Freedman</a:t>
            </a:r>
          </a:p>
          <a:p>
            <a:pPr lvl="0"/>
            <a:r>
              <a:rPr lang="en-US" sz="2500" dirty="0"/>
              <a:t>Remarks from Kacy Spivack, Member &amp; Unit Services Division Coordinator</a:t>
            </a:r>
          </a:p>
          <a:p>
            <a:pPr lvl="0"/>
            <a:r>
              <a:rPr lang="en-US" sz="2500" dirty="0"/>
              <a:t>Announcements</a:t>
            </a:r>
          </a:p>
          <a:p>
            <a:pPr lvl="0"/>
            <a:r>
              <a:rPr lang="en-US" sz="2500" dirty="0"/>
              <a:t>Private Time </a:t>
            </a:r>
          </a:p>
          <a:p>
            <a:pPr marL="0" indent="0">
              <a:lnSpc>
                <a:spcPct val="100000"/>
              </a:lnSpc>
              <a:spcBef>
                <a:spcPts val="0"/>
              </a:spcBef>
              <a:buClr>
                <a:srgbClr val="000000"/>
              </a:buClr>
              <a:buSzPct val="60000"/>
              <a:buNone/>
              <a:defRPr/>
            </a:pPr>
            <a:endParaRPr lang="en-US" altLang="en-US" sz="2400" kern="0" dirty="0">
              <a:cs typeface="Arial"/>
            </a:endParaRPr>
          </a:p>
          <a:p>
            <a:pPr marL="0" indent="0">
              <a:lnSpc>
                <a:spcPct val="100000"/>
              </a:lnSpc>
              <a:spcBef>
                <a:spcPts val="0"/>
              </a:spcBef>
              <a:buClr>
                <a:srgbClr val="000000"/>
              </a:buClr>
              <a:buSzPct val="60000"/>
              <a:buNone/>
              <a:defRPr/>
            </a:pPr>
            <a:endParaRPr lang="en-US" altLang="en-US" sz="2400" kern="0" dirty="0">
              <a:cs typeface="Arial"/>
            </a:endParaRPr>
          </a:p>
        </p:txBody>
      </p:sp>
      <p:sp>
        <p:nvSpPr>
          <p:cNvPr id="5" name="object 25">
            <a:extLst>
              <a:ext uri="{FF2B5EF4-FFF2-40B4-BE49-F238E27FC236}">
                <a16:creationId xmlns:a16="http://schemas.microsoft.com/office/drawing/2014/main" id="{C1A8B06C-CF3C-4CBB-8944-4561E021856D}"/>
              </a:ext>
            </a:extLst>
          </p:cNvPr>
          <p:cNvSpPr txBox="1">
            <a:spLocks/>
          </p:cNvSpPr>
          <p:nvPr/>
        </p:nvSpPr>
        <p:spPr>
          <a:xfrm>
            <a:off x="922338" y="5954713"/>
            <a:ext cx="3698875" cy="461665"/>
          </a:xfrm>
          <a:prstGeom prst="rect">
            <a:avLst/>
          </a:prstGeom>
        </p:spPr>
        <p:txBody>
          <a:bodyPr lIns="0" tIns="0" rIns="0" bIns="0">
            <a:spAutoFit/>
          </a:bodyPr>
          <a:lstStyle>
            <a:defPPr>
              <a:defRPr lang="en-US"/>
            </a:defPPr>
            <a:lvl1pPr marL="0" algn="l" defTabSz="457200" rtl="0" eaLnBrk="1" latinLnBrk="0" hangingPunct="1">
              <a:defRPr sz="1500" b="0" i="0" kern="1200">
                <a:solidFill>
                  <a:srgbClr val="006CA3"/>
                </a:solidFill>
                <a:latin typeface="Times New Roman"/>
                <a:ea typeface="+mn-ea"/>
                <a:cs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fontAlgn="auto">
              <a:spcBef>
                <a:spcPts val="0"/>
              </a:spcBef>
              <a:spcAft>
                <a:spcPts val="0"/>
              </a:spcAft>
              <a:defRPr/>
            </a:pPr>
            <a:r>
              <a:rPr lang="en-US" b="1" spc="70" dirty="0">
                <a:solidFill>
                  <a:schemeClr val="tx1"/>
                </a:solidFill>
                <a:latin typeface="Calibri" panose="020F0502020204030204" pitchFamily="34" charset="0"/>
              </a:rPr>
              <a:t>Presidents’ Conference Call – 4.13.20</a:t>
            </a:r>
          </a:p>
          <a:p>
            <a:pPr marL="12700" fontAlgn="auto">
              <a:spcBef>
                <a:spcPts val="0"/>
              </a:spcBef>
              <a:spcAft>
                <a:spcPts val="0"/>
              </a:spcAft>
              <a:defRPr/>
            </a:pPr>
            <a:endParaRPr lang="en-US" spc="125" dirty="0">
              <a:solidFill>
                <a:schemeClr val="tx1"/>
              </a:solidFill>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025F48-E157-493A-BD4F-C30F9378C297}"/>
              </a:ext>
            </a:extLst>
          </p:cNvPr>
          <p:cNvSpPr txBox="1"/>
          <p:nvPr/>
        </p:nvSpPr>
        <p:spPr>
          <a:xfrm>
            <a:off x="484393" y="5855843"/>
            <a:ext cx="8179546" cy="458470"/>
          </a:xfrm>
          <a:prstGeom prst="rect">
            <a:avLst/>
          </a:prstGeom>
          <a:noFill/>
        </p:spPr>
        <p:txBody>
          <a:bodyPr vert="horz" lIns="91440" tIns="45720" rIns="91440" bIns="45720" rtlCol="0">
            <a:normAutofit fontScale="25000" lnSpcReduction="20000"/>
          </a:bodyPr>
          <a:lstStyle/>
          <a:p>
            <a:pPr algn="ctr" eaLnBrk="1" hangingPunct="1">
              <a:lnSpc>
                <a:spcPct val="90000"/>
              </a:lnSpc>
              <a:spcBef>
                <a:spcPts val="1000"/>
              </a:spcBef>
            </a:pPr>
            <a:endParaRPr lang="en-US" sz="600" dirty="0">
              <a:latin typeface="+mn-lt"/>
            </a:endParaRPr>
          </a:p>
          <a:p>
            <a:pPr algn="ctr" eaLnBrk="1" hangingPunct="1">
              <a:lnSpc>
                <a:spcPct val="90000"/>
              </a:lnSpc>
              <a:spcBef>
                <a:spcPts val="1000"/>
              </a:spcBef>
            </a:pPr>
            <a:endParaRPr lang="en-US" sz="600" dirty="0">
              <a:latin typeface="+mn-lt"/>
            </a:endParaRPr>
          </a:p>
          <a:p>
            <a:pPr algn="ctr" eaLnBrk="1" hangingPunct="1">
              <a:lnSpc>
                <a:spcPct val="90000"/>
              </a:lnSpc>
              <a:spcBef>
                <a:spcPts val="1000"/>
              </a:spcBef>
            </a:pPr>
            <a:endParaRPr lang="en-US" sz="600" dirty="0">
              <a:latin typeface="+mn-lt"/>
            </a:endParaRPr>
          </a:p>
          <a:p>
            <a:pPr algn="ctr" eaLnBrk="1" hangingPunct="1">
              <a:lnSpc>
                <a:spcPct val="90000"/>
              </a:lnSpc>
              <a:spcBef>
                <a:spcPts val="1000"/>
              </a:spcBef>
            </a:pPr>
            <a:endParaRPr lang="en-US" sz="600" dirty="0">
              <a:latin typeface="+mn-lt"/>
            </a:endParaRPr>
          </a:p>
          <a:p>
            <a:pPr algn="ctr" eaLnBrk="1" hangingPunct="1">
              <a:lnSpc>
                <a:spcPct val="90000"/>
              </a:lnSpc>
              <a:spcBef>
                <a:spcPts val="1000"/>
              </a:spcBef>
            </a:pPr>
            <a:endParaRPr lang="en-US" sz="600" dirty="0">
              <a:latin typeface="+mn-lt"/>
            </a:endParaRPr>
          </a:p>
          <a:p>
            <a:pPr algn="ctr" eaLnBrk="1" hangingPunct="1">
              <a:lnSpc>
                <a:spcPct val="90000"/>
              </a:lnSpc>
              <a:spcBef>
                <a:spcPts val="1000"/>
              </a:spcBef>
            </a:pPr>
            <a:r>
              <a:rPr lang="en-US" sz="600" i="1" dirty="0">
                <a:latin typeface="+mn-lt"/>
              </a:rPr>
              <a:t>	</a:t>
            </a:r>
          </a:p>
          <a:p>
            <a:pPr algn="ctr" eaLnBrk="1" hangingPunct="1">
              <a:lnSpc>
                <a:spcPct val="90000"/>
              </a:lnSpc>
              <a:spcBef>
                <a:spcPts val="1000"/>
              </a:spcBef>
            </a:pPr>
            <a:endParaRPr lang="en-US" sz="600" dirty="0">
              <a:latin typeface="+mn-lt"/>
            </a:endParaRPr>
          </a:p>
          <a:p>
            <a:pPr algn="ctr" eaLnBrk="1" hangingPunct="1">
              <a:lnSpc>
                <a:spcPct val="90000"/>
              </a:lnSpc>
              <a:spcBef>
                <a:spcPts val="1000"/>
              </a:spcBef>
            </a:pPr>
            <a:endParaRPr lang="en-US" sz="600" dirty="0">
              <a:latin typeface="+mn-lt"/>
            </a:endParaRPr>
          </a:p>
        </p:txBody>
      </p:sp>
      <p:sp>
        <p:nvSpPr>
          <p:cNvPr id="71" name="Rectangle 70">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1"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3421" y="640091"/>
            <a:ext cx="6137157"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bject 25">
            <a:extLst>
              <a:ext uri="{FF2B5EF4-FFF2-40B4-BE49-F238E27FC236}">
                <a16:creationId xmlns:a16="http://schemas.microsoft.com/office/drawing/2014/main" id="{0BFA08FD-617C-499C-939E-7A6C5F102C64}"/>
              </a:ext>
            </a:extLst>
          </p:cNvPr>
          <p:cNvSpPr txBox="1">
            <a:spLocks/>
          </p:cNvSpPr>
          <p:nvPr/>
        </p:nvSpPr>
        <p:spPr>
          <a:xfrm>
            <a:off x="922338" y="5954713"/>
            <a:ext cx="3698875" cy="538609"/>
          </a:xfrm>
          <a:prstGeom prst="rect">
            <a:avLst/>
          </a:prstGeom>
        </p:spPr>
        <p:txBody>
          <a:bodyPr lIns="0" tIns="0" rIns="0" bIns="0">
            <a:spAutoFit/>
          </a:bodyPr>
          <a:lstStyle>
            <a:defPPr>
              <a:defRPr lang="en-US"/>
            </a:defPPr>
            <a:lvl1pPr marL="0" algn="l" defTabSz="457200" rtl="0" eaLnBrk="1" latinLnBrk="0" hangingPunct="1">
              <a:defRPr sz="1500" b="0" i="0" kern="1200">
                <a:solidFill>
                  <a:srgbClr val="006CA3"/>
                </a:solidFill>
                <a:latin typeface="Times New Roman"/>
                <a:ea typeface="+mn-ea"/>
                <a:cs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fontAlgn="auto">
              <a:spcBef>
                <a:spcPts val="0"/>
              </a:spcBef>
              <a:spcAft>
                <a:spcPts val="600"/>
              </a:spcAft>
              <a:defRPr/>
            </a:pPr>
            <a:r>
              <a:rPr lang="en-US" b="1" spc="70" dirty="0">
                <a:solidFill>
                  <a:schemeClr val="tx1"/>
                </a:solidFill>
                <a:latin typeface="Calibri" panose="020F0502020204030204" pitchFamily="34" charset="0"/>
              </a:rPr>
              <a:t>Presidents’ Conference Call – 3.2.2020</a:t>
            </a:r>
          </a:p>
          <a:p>
            <a:pPr marL="12700" fontAlgn="auto">
              <a:spcBef>
                <a:spcPts val="0"/>
              </a:spcBef>
              <a:spcAft>
                <a:spcPts val="600"/>
              </a:spcAft>
              <a:defRPr/>
            </a:pPr>
            <a:endParaRPr lang="en-US" spc="125" dirty="0">
              <a:solidFill>
                <a:schemeClr val="tx1"/>
              </a:solidFill>
              <a:latin typeface="Calibri" panose="020F0502020204030204" pitchFamily="34" charset="0"/>
            </a:endParaRPr>
          </a:p>
        </p:txBody>
      </p:sp>
      <p:pic>
        <p:nvPicPr>
          <p:cNvPr id="3" name="b64a168a-045d-4523-b036-1346ca5d1104" descr="Image">
            <a:extLst>
              <a:ext uri="{FF2B5EF4-FFF2-40B4-BE49-F238E27FC236}">
                <a16:creationId xmlns:a16="http://schemas.microsoft.com/office/drawing/2014/main" id="{0B41091C-E803-49F7-8403-B14756F172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70" b="37446"/>
          <a:stretch/>
        </p:blipFill>
        <p:spPr bwMode="auto">
          <a:xfrm>
            <a:off x="1503422" y="640092"/>
            <a:ext cx="6137156" cy="392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19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5"/>
          <p:cNvSpPr txBox="1">
            <a:spLocks/>
          </p:cNvSpPr>
          <p:nvPr/>
        </p:nvSpPr>
        <p:spPr>
          <a:xfrm>
            <a:off x="921725" y="5953969"/>
            <a:ext cx="3699510" cy="230832"/>
          </a:xfrm>
          <a:prstGeom prst="rect">
            <a:avLst/>
          </a:prstGeom>
        </p:spPr>
        <p:txBody>
          <a:bodyPr vert="horz" wrap="square" lIns="0" tIns="0" rIns="0" bIns="0" rtlCol="0">
            <a:spAutoFit/>
          </a:bodyPr>
          <a:lstStyle>
            <a:defPPr>
              <a:defRPr lang="en-US"/>
            </a:defPPr>
            <a:lvl1pPr marL="0" algn="l" defTabSz="457200" rtl="0" eaLnBrk="1" latinLnBrk="0" hangingPunct="1">
              <a:defRPr sz="1500" b="0" i="0" kern="1200">
                <a:solidFill>
                  <a:srgbClr val="006CA3"/>
                </a:solidFill>
                <a:latin typeface="Times New Roman"/>
                <a:ea typeface="+mn-ea"/>
                <a:cs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lvl="0">
              <a:defRPr/>
            </a:pPr>
            <a:r>
              <a:rPr lang="en-US" b="1" spc="70" dirty="0">
                <a:solidFill>
                  <a:schemeClr val="tx1"/>
                </a:solidFill>
                <a:latin typeface="+mn-lt"/>
              </a:rPr>
              <a:t>Presidents’ Conference Call – 4.13.20</a:t>
            </a:r>
            <a:endParaRPr lang="en-US" spc="125" dirty="0">
              <a:solidFill>
                <a:schemeClr val="tx1"/>
              </a:solidFill>
              <a:latin typeface="+mn-lt"/>
            </a:endParaRPr>
          </a:p>
        </p:txBody>
      </p:sp>
      <p:sp>
        <p:nvSpPr>
          <p:cNvPr id="8" name="Title 1"/>
          <p:cNvSpPr txBox="1">
            <a:spLocks/>
          </p:cNvSpPr>
          <p:nvPr/>
        </p:nvSpPr>
        <p:spPr bwMode="auto">
          <a:xfrm>
            <a:off x="921725" y="3930869"/>
            <a:ext cx="6940442" cy="125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1"/>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692150" indent="-347663">
              <a:spcBef>
                <a:spcPct val="20000"/>
              </a:spcBef>
              <a:buClr>
                <a:srgbClr val="F60000"/>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987425" indent="-293688">
              <a:spcBef>
                <a:spcPct val="20000"/>
              </a:spcBef>
              <a:buClr>
                <a:srgbClr val="333333"/>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281113" indent="-292100">
              <a:spcBef>
                <a:spcPct val="20000"/>
              </a:spcBef>
              <a:buClr>
                <a:schemeClr val="bg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1598613" indent="-315913">
              <a:spcBef>
                <a:spcPct val="20000"/>
              </a:spcBef>
              <a:buClr>
                <a:schemeClr val="bg2"/>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055813" indent="-315913" eaLnBrk="0" fontAlgn="base" hangingPunct="0">
              <a:spcBef>
                <a:spcPct val="20000"/>
              </a:spcBef>
              <a:spcAft>
                <a:spcPct val="0"/>
              </a:spcAft>
              <a:buClr>
                <a:schemeClr val="bg2"/>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13013" indent="-315913" eaLnBrk="0" fontAlgn="base" hangingPunct="0">
              <a:spcBef>
                <a:spcPct val="20000"/>
              </a:spcBef>
              <a:spcAft>
                <a:spcPct val="0"/>
              </a:spcAft>
              <a:buClr>
                <a:schemeClr val="bg2"/>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970213" indent="-315913" eaLnBrk="0" fontAlgn="base" hangingPunct="0">
              <a:spcBef>
                <a:spcPct val="20000"/>
              </a:spcBef>
              <a:spcAft>
                <a:spcPct val="0"/>
              </a:spcAft>
              <a:buClr>
                <a:schemeClr val="bg2"/>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427413" indent="-315913" eaLnBrk="0" fontAlgn="base" hangingPunct="0">
              <a:spcBef>
                <a:spcPct val="20000"/>
              </a:spcBef>
              <a:spcAft>
                <a:spcPct val="0"/>
              </a:spcAft>
              <a:buClr>
                <a:schemeClr val="bg2"/>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500" b="1" dirty="0">
                <a:solidFill>
                  <a:srgbClr val="000000"/>
                </a:solidFill>
                <a:latin typeface="Calibri" panose="020F0502020204030204" pitchFamily="34" charset="0"/>
              </a:rPr>
              <a:t>Janice Weinman</a:t>
            </a:r>
          </a:p>
          <a:p>
            <a:pPr algn="ctr">
              <a:spcBef>
                <a:spcPct val="0"/>
              </a:spcBef>
              <a:buClrTx/>
              <a:buSzTx/>
              <a:buFontTx/>
              <a:buNone/>
            </a:pPr>
            <a:r>
              <a:rPr lang="en-US" altLang="en-US" sz="2000" dirty="0">
                <a:solidFill>
                  <a:srgbClr val="000000"/>
                </a:solidFill>
                <a:latin typeface="Calibri" panose="020F0502020204030204" pitchFamily="34" charset="0"/>
              </a:rPr>
              <a:t>Executive Director and CEO</a:t>
            </a:r>
          </a:p>
          <a:p>
            <a:pPr algn="ctr">
              <a:spcBef>
                <a:spcPct val="0"/>
              </a:spcBef>
              <a:buClrTx/>
              <a:buSzTx/>
              <a:buFontTx/>
              <a:buNone/>
            </a:pPr>
            <a:r>
              <a:rPr lang="en-US" altLang="en-US" sz="2000" dirty="0">
                <a:solidFill>
                  <a:srgbClr val="000000"/>
                </a:solidFill>
                <a:latin typeface="Calibri" panose="020F0502020204030204" pitchFamily="34" charset="0"/>
                <a:hlinkClick r:id="rId2"/>
              </a:rPr>
              <a:t>jweinman@hadassah.org</a:t>
            </a:r>
            <a:r>
              <a:rPr lang="en-US" altLang="en-US" sz="2000" dirty="0">
                <a:solidFill>
                  <a:srgbClr val="000000"/>
                </a:solidFill>
                <a:latin typeface="Calibri" panose="020F0502020204030204" pitchFamily="34" charset="0"/>
              </a:rPr>
              <a:t> </a:t>
            </a:r>
          </a:p>
        </p:txBody>
      </p:sp>
      <p:sp>
        <p:nvSpPr>
          <p:cNvPr id="2" name="TextBox 1">
            <a:extLst>
              <a:ext uri="{FF2B5EF4-FFF2-40B4-BE49-F238E27FC236}">
                <a16:creationId xmlns:a16="http://schemas.microsoft.com/office/drawing/2014/main" id="{B2400E47-8322-4391-ABF3-92D7269B74C7}"/>
              </a:ext>
            </a:extLst>
          </p:cNvPr>
          <p:cNvSpPr txBox="1"/>
          <p:nvPr/>
        </p:nvSpPr>
        <p:spPr>
          <a:xfrm>
            <a:off x="325049" y="135580"/>
            <a:ext cx="8079649" cy="707886"/>
          </a:xfrm>
          <a:prstGeom prst="rect">
            <a:avLst/>
          </a:prstGeom>
          <a:noFill/>
        </p:spPr>
        <p:txBody>
          <a:bodyPr wrap="square" rtlCol="0">
            <a:spAutoFit/>
          </a:bodyPr>
          <a:lstStyle/>
          <a:p>
            <a:pPr algn="ctr"/>
            <a:r>
              <a:rPr lang="en-US" altLang="en-US" sz="4000" b="1" dirty="0">
                <a:solidFill>
                  <a:prstClr val="black"/>
                </a:solidFill>
                <a:ea typeface="+mj-ea"/>
                <a:cs typeface="+mj-cs"/>
              </a:rPr>
              <a:t>National Update</a:t>
            </a:r>
            <a:endParaRPr lang="en-US" b="1" dirty="0"/>
          </a:p>
        </p:txBody>
      </p:sp>
      <p:pic>
        <p:nvPicPr>
          <p:cNvPr id="4" name="Picture 3" descr="A person smiling for the camera&#10;&#10;Description generated with very high confidence">
            <a:extLst>
              <a:ext uri="{FF2B5EF4-FFF2-40B4-BE49-F238E27FC236}">
                <a16:creationId xmlns:a16="http://schemas.microsoft.com/office/drawing/2014/main" id="{075EFD57-87E8-456C-B79D-E42C07D56D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7186" y="865731"/>
            <a:ext cx="2280745" cy="3192359"/>
          </a:xfrm>
          <a:prstGeom prst="rect">
            <a:avLst/>
          </a:prstGeom>
        </p:spPr>
      </p:pic>
    </p:spTree>
    <p:extLst>
      <p:ext uri="{BB962C8B-B14F-4D97-AF65-F5344CB8AC3E}">
        <p14:creationId xmlns:p14="http://schemas.microsoft.com/office/powerpoint/2010/main" val="3206756975"/>
      </p:ext>
    </p:extLst>
  </p:cSld>
  <p:clrMapOvr>
    <a:masterClrMapping/>
  </p:clrMapOvr>
  <mc:AlternateContent xmlns:mc="http://schemas.openxmlformats.org/markup-compatibility/2006" xmlns:p14="http://schemas.microsoft.com/office/powerpoint/2010/main">
    <mc:Choice Requires="p14">
      <p:transition p14:dur="250">
        <p14:doors dir="ver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8BE41-102B-4B23-91CF-233DAD74829D}"/>
              </a:ext>
            </a:extLst>
          </p:cNvPr>
          <p:cNvSpPr>
            <a:spLocks noGrp="1"/>
          </p:cNvSpPr>
          <p:nvPr>
            <p:ph type="title"/>
          </p:nvPr>
        </p:nvSpPr>
        <p:spPr>
          <a:xfrm>
            <a:off x="323850" y="212726"/>
            <a:ext cx="7886700" cy="600935"/>
          </a:xfrm>
        </p:spPr>
        <p:txBody>
          <a:bodyPr>
            <a:normAutofit fontScale="90000"/>
          </a:bodyPr>
          <a:lstStyle/>
          <a:p>
            <a:r>
              <a:rPr lang="en-US" b="1" dirty="0"/>
              <a:t>Youth Aliyah: Emergency Fundraising</a:t>
            </a:r>
          </a:p>
        </p:txBody>
      </p:sp>
      <p:pic>
        <p:nvPicPr>
          <p:cNvPr id="5" name="Content Placeholder 4" descr="A person smiling for the camera&#10;&#10;Description automatically generated">
            <a:extLst>
              <a:ext uri="{FF2B5EF4-FFF2-40B4-BE49-F238E27FC236}">
                <a16:creationId xmlns:a16="http://schemas.microsoft.com/office/drawing/2014/main" id="{D7528B52-EBE4-46CC-8D79-55F7E98B0F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7277" y="1247774"/>
            <a:ext cx="2111985" cy="2489447"/>
          </a:xfrm>
        </p:spPr>
      </p:pic>
      <p:sp>
        <p:nvSpPr>
          <p:cNvPr id="6" name="TextBox 5">
            <a:extLst>
              <a:ext uri="{FF2B5EF4-FFF2-40B4-BE49-F238E27FC236}">
                <a16:creationId xmlns:a16="http://schemas.microsoft.com/office/drawing/2014/main" id="{9C834599-45DC-49DF-A563-5BF0BC707178}"/>
              </a:ext>
            </a:extLst>
          </p:cNvPr>
          <p:cNvSpPr txBox="1"/>
          <p:nvPr/>
        </p:nvSpPr>
        <p:spPr>
          <a:xfrm>
            <a:off x="693683" y="4126429"/>
            <a:ext cx="3675224" cy="923330"/>
          </a:xfrm>
          <a:prstGeom prst="rect">
            <a:avLst/>
          </a:prstGeom>
          <a:noFill/>
        </p:spPr>
        <p:txBody>
          <a:bodyPr wrap="square" rtlCol="0">
            <a:spAutoFit/>
          </a:bodyPr>
          <a:lstStyle/>
          <a:p>
            <a:pPr algn="ctr"/>
            <a:r>
              <a:rPr lang="en-US" b="1" dirty="0"/>
              <a:t>Marcie Natan </a:t>
            </a:r>
          </a:p>
          <a:p>
            <a:pPr algn="ctr"/>
            <a:r>
              <a:rPr lang="en-US" b="1" dirty="0"/>
              <a:t>Youth Aliyah Chair</a:t>
            </a:r>
          </a:p>
          <a:p>
            <a:pPr algn="ctr"/>
            <a:r>
              <a:rPr lang="en-US" dirty="0">
                <a:hlinkClick r:id="rId3"/>
              </a:rPr>
              <a:t>mnatan@hadassah.org</a:t>
            </a:r>
            <a:endParaRPr lang="en-US" dirty="0"/>
          </a:p>
        </p:txBody>
      </p:sp>
      <p:pic>
        <p:nvPicPr>
          <p:cNvPr id="8" name="Picture 7" descr="A person posing for a photo&#10;&#10;Description automatically generated">
            <a:extLst>
              <a:ext uri="{FF2B5EF4-FFF2-40B4-BE49-F238E27FC236}">
                <a16:creationId xmlns:a16="http://schemas.microsoft.com/office/drawing/2014/main" id="{BD1D7627-9A54-4465-95DF-2E4464EAE7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8312" y="1247775"/>
            <a:ext cx="2073887" cy="2489448"/>
          </a:xfrm>
          <a:prstGeom prst="rect">
            <a:avLst/>
          </a:prstGeom>
        </p:spPr>
      </p:pic>
      <p:sp>
        <p:nvSpPr>
          <p:cNvPr id="9" name="TextBox 8">
            <a:extLst>
              <a:ext uri="{FF2B5EF4-FFF2-40B4-BE49-F238E27FC236}">
                <a16:creationId xmlns:a16="http://schemas.microsoft.com/office/drawing/2014/main" id="{A4BABD25-3214-4251-A5F6-1CDBB6C951EA}"/>
              </a:ext>
            </a:extLst>
          </p:cNvPr>
          <p:cNvSpPr txBox="1"/>
          <p:nvPr/>
        </p:nvSpPr>
        <p:spPr>
          <a:xfrm>
            <a:off x="4621235" y="4126429"/>
            <a:ext cx="3279228" cy="646331"/>
          </a:xfrm>
          <a:prstGeom prst="rect">
            <a:avLst/>
          </a:prstGeom>
          <a:noFill/>
        </p:spPr>
        <p:txBody>
          <a:bodyPr wrap="square" rtlCol="0">
            <a:spAutoFit/>
          </a:bodyPr>
          <a:lstStyle/>
          <a:p>
            <a:pPr algn="ctr"/>
            <a:r>
              <a:rPr lang="en-US" b="1" dirty="0"/>
              <a:t>Carol Goodman Kaufman</a:t>
            </a:r>
          </a:p>
          <a:p>
            <a:pPr algn="ctr"/>
            <a:r>
              <a:rPr lang="en-US" dirty="0">
                <a:hlinkClick r:id="rId5"/>
              </a:rPr>
              <a:t>ckaufman@hadassah.org</a:t>
            </a:r>
            <a:r>
              <a:rPr lang="en-US" dirty="0"/>
              <a:t> </a:t>
            </a:r>
          </a:p>
        </p:txBody>
      </p:sp>
      <p:sp>
        <p:nvSpPr>
          <p:cNvPr id="10" name="object 25">
            <a:extLst>
              <a:ext uri="{FF2B5EF4-FFF2-40B4-BE49-F238E27FC236}">
                <a16:creationId xmlns:a16="http://schemas.microsoft.com/office/drawing/2014/main" id="{A951739C-2B9B-4AE6-862C-20274192D216}"/>
              </a:ext>
            </a:extLst>
          </p:cNvPr>
          <p:cNvSpPr txBox="1">
            <a:spLocks/>
          </p:cNvSpPr>
          <p:nvPr/>
        </p:nvSpPr>
        <p:spPr>
          <a:xfrm>
            <a:off x="921725" y="5953969"/>
            <a:ext cx="3699510" cy="230832"/>
          </a:xfrm>
          <a:prstGeom prst="rect">
            <a:avLst/>
          </a:prstGeom>
        </p:spPr>
        <p:txBody>
          <a:bodyPr vert="horz" wrap="square" lIns="0" tIns="0" rIns="0" bIns="0" rtlCol="0">
            <a:spAutoFit/>
          </a:bodyPr>
          <a:lstStyle>
            <a:defPPr>
              <a:defRPr lang="en-US"/>
            </a:defPPr>
            <a:lvl1pPr marL="0" algn="l" defTabSz="457200" rtl="0" eaLnBrk="1" latinLnBrk="0" hangingPunct="1">
              <a:defRPr sz="1500" b="0" i="0" kern="1200">
                <a:solidFill>
                  <a:srgbClr val="006CA3"/>
                </a:solidFill>
                <a:latin typeface="Times New Roman"/>
                <a:ea typeface="+mn-ea"/>
                <a:cs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lvl="0">
              <a:defRPr/>
            </a:pPr>
            <a:r>
              <a:rPr lang="en-US" b="1" spc="70" dirty="0">
                <a:solidFill>
                  <a:schemeClr val="tx1"/>
                </a:solidFill>
                <a:latin typeface="+mn-lt"/>
              </a:rPr>
              <a:t>Presidents’ Conference Call – 4.13.20</a:t>
            </a:r>
            <a:endParaRPr lang="en-US" spc="125" dirty="0">
              <a:solidFill>
                <a:schemeClr val="tx1"/>
              </a:solidFill>
              <a:latin typeface="+mn-lt"/>
            </a:endParaRPr>
          </a:p>
        </p:txBody>
      </p:sp>
    </p:spTree>
    <p:extLst>
      <p:ext uri="{BB962C8B-B14F-4D97-AF65-F5344CB8AC3E}">
        <p14:creationId xmlns:p14="http://schemas.microsoft.com/office/powerpoint/2010/main" val="3033752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f260ab19-1093-4ab5-866d-7d285fcb68dd" descr="Image">
            <a:extLst>
              <a:ext uri="{FF2B5EF4-FFF2-40B4-BE49-F238E27FC236}">
                <a16:creationId xmlns:a16="http://schemas.microsoft.com/office/drawing/2014/main" id="{02585D45-FA99-4C22-84C3-CDDFC676C0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8330" y="643467"/>
            <a:ext cx="5627339"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147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E8A0-B423-42BA-93EA-EA97F16F8EC3}"/>
              </a:ext>
            </a:extLst>
          </p:cNvPr>
          <p:cNvSpPr>
            <a:spLocks noGrp="1"/>
          </p:cNvSpPr>
          <p:nvPr>
            <p:ph type="title"/>
          </p:nvPr>
        </p:nvSpPr>
        <p:spPr/>
        <p:txBody>
          <a:bodyPr/>
          <a:lstStyle/>
          <a:p>
            <a:r>
              <a:rPr lang="en-US" b="1" dirty="0"/>
              <a:t>Philanthropy Division </a:t>
            </a:r>
          </a:p>
        </p:txBody>
      </p:sp>
      <p:pic>
        <p:nvPicPr>
          <p:cNvPr id="4" name="Content Placeholder 3">
            <a:extLst>
              <a:ext uri="{FF2B5EF4-FFF2-40B4-BE49-F238E27FC236}">
                <a16:creationId xmlns:a16="http://schemas.microsoft.com/office/drawing/2014/main" id="{0F113354-BF5D-4981-98B2-2A0BDFA37EF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0588" r="177"/>
          <a:stretch/>
        </p:blipFill>
        <p:spPr>
          <a:xfrm>
            <a:off x="1439763" y="1212131"/>
            <a:ext cx="1931670" cy="2590297"/>
          </a:xfrm>
          <a:prstGeom prst="rect">
            <a:avLst/>
          </a:prstGeom>
        </p:spPr>
      </p:pic>
      <p:pic>
        <p:nvPicPr>
          <p:cNvPr id="6" name="Picture 5" descr="A person smiling for the camera&#10;&#10;Description automatically generated">
            <a:extLst>
              <a:ext uri="{FF2B5EF4-FFF2-40B4-BE49-F238E27FC236}">
                <a16:creationId xmlns:a16="http://schemas.microsoft.com/office/drawing/2014/main" id="{DDE8C079-D9D1-4F5F-877A-842E9627CE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3671" y="1253874"/>
            <a:ext cx="1699036" cy="2548554"/>
          </a:xfrm>
          <a:prstGeom prst="rect">
            <a:avLst/>
          </a:prstGeom>
        </p:spPr>
      </p:pic>
      <p:sp>
        <p:nvSpPr>
          <p:cNvPr id="8" name="TextBox 7">
            <a:extLst>
              <a:ext uri="{FF2B5EF4-FFF2-40B4-BE49-F238E27FC236}">
                <a16:creationId xmlns:a16="http://schemas.microsoft.com/office/drawing/2014/main" id="{BA239CF8-8D58-4479-B18C-09C908CD61C1}"/>
              </a:ext>
            </a:extLst>
          </p:cNvPr>
          <p:cNvSpPr txBox="1"/>
          <p:nvPr/>
        </p:nvSpPr>
        <p:spPr>
          <a:xfrm>
            <a:off x="4267200" y="4109309"/>
            <a:ext cx="3677771" cy="652182"/>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4ED56B42-DF45-4905-9B97-58FDABA65D6D}"/>
              </a:ext>
            </a:extLst>
          </p:cNvPr>
          <p:cNvSpPr txBox="1"/>
          <p:nvPr/>
        </p:nvSpPr>
        <p:spPr>
          <a:xfrm>
            <a:off x="4572000" y="3973107"/>
            <a:ext cx="2888578" cy="923330"/>
          </a:xfrm>
          <a:prstGeom prst="rect">
            <a:avLst/>
          </a:prstGeom>
          <a:noFill/>
        </p:spPr>
        <p:txBody>
          <a:bodyPr wrap="square" rtlCol="0">
            <a:spAutoFit/>
          </a:bodyPr>
          <a:lstStyle/>
          <a:p>
            <a:pPr algn="ctr"/>
            <a:r>
              <a:rPr lang="en-US" b="1" dirty="0"/>
              <a:t>Ruth Ann Freedman</a:t>
            </a:r>
          </a:p>
          <a:p>
            <a:pPr algn="ctr"/>
            <a:r>
              <a:rPr lang="en-US" b="1" dirty="0"/>
              <a:t>Vice Coordinator</a:t>
            </a:r>
          </a:p>
          <a:p>
            <a:pPr algn="ctr"/>
            <a:r>
              <a:rPr lang="en-US" dirty="0">
                <a:hlinkClick r:id="rId4"/>
              </a:rPr>
              <a:t>rafreedman@hadassah.org</a:t>
            </a:r>
            <a:r>
              <a:rPr lang="en-US" dirty="0"/>
              <a:t> </a:t>
            </a:r>
          </a:p>
        </p:txBody>
      </p:sp>
      <p:sp>
        <p:nvSpPr>
          <p:cNvPr id="10" name="TextBox 9">
            <a:extLst>
              <a:ext uri="{FF2B5EF4-FFF2-40B4-BE49-F238E27FC236}">
                <a16:creationId xmlns:a16="http://schemas.microsoft.com/office/drawing/2014/main" id="{EA26E206-3520-4985-98A6-0AF955323B4D}"/>
              </a:ext>
            </a:extLst>
          </p:cNvPr>
          <p:cNvSpPr txBox="1"/>
          <p:nvPr/>
        </p:nvSpPr>
        <p:spPr>
          <a:xfrm>
            <a:off x="1199029" y="3974466"/>
            <a:ext cx="2295238" cy="923330"/>
          </a:xfrm>
          <a:prstGeom prst="rect">
            <a:avLst/>
          </a:prstGeom>
          <a:noFill/>
        </p:spPr>
        <p:txBody>
          <a:bodyPr wrap="square" rtlCol="0">
            <a:spAutoFit/>
          </a:bodyPr>
          <a:lstStyle/>
          <a:p>
            <a:pPr algn="ctr"/>
            <a:r>
              <a:rPr lang="en-US" b="1" dirty="0"/>
              <a:t>Viviane Kovacs </a:t>
            </a:r>
          </a:p>
          <a:p>
            <a:pPr algn="ctr"/>
            <a:r>
              <a:rPr lang="en-US" b="1" dirty="0"/>
              <a:t>Coordinator</a:t>
            </a:r>
          </a:p>
          <a:p>
            <a:pPr algn="ctr"/>
            <a:r>
              <a:rPr lang="en-US" dirty="0">
                <a:hlinkClick r:id="rId5"/>
              </a:rPr>
              <a:t>vkovacs@hadassh.org</a:t>
            </a:r>
            <a:r>
              <a:rPr lang="en-US" dirty="0"/>
              <a:t> </a:t>
            </a:r>
          </a:p>
        </p:txBody>
      </p:sp>
      <p:sp>
        <p:nvSpPr>
          <p:cNvPr id="11" name="object 25">
            <a:extLst>
              <a:ext uri="{FF2B5EF4-FFF2-40B4-BE49-F238E27FC236}">
                <a16:creationId xmlns:a16="http://schemas.microsoft.com/office/drawing/2014/main" id="{6A4B0B23-BE52-464F-AFC5-5B2FC3EF2319}"/>
              </a:ext>
            </a:extLst>
          </p:cNvPr>
          <p:cNvSpPr txBox="1">
            <a:spLocks/>
          </p:cNvSpPr>
          <p:nvPr/>
        </p:nvSpPr>
        <p:spPr>
          <a:xfrm>
            <a:off x="922338" y="5954713"/>
            <a:ext cx="3698875" cy="461665"/>
          </a:xfrm>
          <a:prstGeom prst="rect">
            <a:avLst/>
          </a:prstGeom>
        </p:spPr>
        <p:txBody>
          <a:bodyPr lIns="0" tIns="0" rIns="0" bIns="0">
            <a:spAutoFit/>
          </a:bodyPr>
          <a:lstStyle>
            <a:defPPr>
              <a:defRPr lang="en-US"/>
            </a:defPPr>
            <a:lvl1pPr marL="0" algn="l" defTabSz="457200" rtl="0" eaLnBrk="1" latinLnBrk="0" hangingPunct="1">
              <a:defRPr sz="1500" b="0" i="0" kern="1200">
                <a:solidFill>
                  <a:srgbClr val="006CA3"/>
                </a:solidFill>
                <a:latin typeface="Times New Roman"/>
                <a:ea typeface="+mn-ea"/>
                <a:cs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fontAlgn="auto">
              <a:spcBef>
                <a:spcPts val="0"/>
              </a:spcBef>
              <a:spcAft>
                <a:spcPts val="0"/>
              </a:spcAft>
              <a:defRPr/>
            </a:pPr>
            <a:r>
              <a:rPr lang="en-US" b="1" spc="70" dirty="0">
                <a:solidFill>
                  <a:schemeClr val="tx1"/>
                </a:solidFill>
                <a:latin typeface="Calibri" panose="020F0502020204030204" pitchFamily="34" charset="0"/>
              </a:rPr>
              <a:t>Presidents’ Conference Call – 4.13.20</a:t>
            </a:r>
          </a:p>
          <a:p>
            <a:pPr marL="12700" fontAlgn="auto">
              <a:spcBef>
                <a:spcPts val="0"/>
              </a:spcBef>
              <a:spcAft>
                <a:spcPts val="0"/>
              </a:spcAft>
              <a:defRPr/>
            </a:pPr>
            <a:endParaRPr lang="en-US" spc="125" dirty="0">
              <a:solidFill>
                <a:schemeClr val="tx1"/>
              </a:solidFill>
              <a:latin typeface="Calibri" panose="020F0502020204030204" pitchFamily="34" charset="0"/>
            </a:endParaRPr>
          </a:p>
        </p:txBody>
      </p:sp>
    </p:spTree>
    <p:extLst>
      <p:ext uri="{BB962C8B-B14F-4D97-AF65-F5344CB8AC3E}">
        <p14:creationId xmlns:p14="http://schemas.microsoft.com/office/powerpoint/2010/main" val="3163446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952</Words>
  <Application>Microsoft Office PowerPoint</Application>
  <PresentationFormat>On-screen Show (4:3)</PresentationFormat>
  <Paragraphs>203</Paragraphs>
  <Slides>24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lato-regular</vt:lpstr>
      <vt:lpstr>Wingdings</vt:lpstr>
      <vt:lpstr>Office Theme</vt:lpstr>
      <vt:lpstr>Member &amp; Unit Services Division</vt:lpstr>
      <vt:lpstr>Welcome to the Presidents’ Call </vt:lpstr>
      <vt:lpstr>Welcome</vt:lpstr>
      <vt:lpstr>AGENDA</vt:lpstr>
      <vt:lpstr>PowerPoint Presentation</vt:lpstr>
      <vt:lpstr>PowerPoint Presentation</vt:lpstr>
      <vt:lpstr>Youth Aliyah: Emergency Fundraising</vt:lpstr>
      <vt:lpstr>PowerPoint Presentation</vt:lpstr>
      <vt:lpstr>Philanthropy Division </vt:lpstr>
      <vt:lpstr>TOP ENGAGEMENT &amp; GRASSROOTS FUNDRAISING STRATEGIES DURING SOCIAL DISTANCING:  A Guide to Hadassah Leaders</vt:lpstr>
      <vt:lpstr> Update on COVID 19 – OPERATIONS </vt:lpstr>
      <vt:lpstr>During/Post COVID Fundraising</vt:lpstr>
      <vt:lpstr>Major Gifts Parlor Meetings Expenses Coverage</vt:lpstr>
      <vt:lpstr> GAAP Goals Vs Actual </vt:lpstr>
      <vt:lpstr> FINDING THE CURE FOR COVID 19 Hadassah Researchers Leading the Way: </vt:lpstr>
      <vt:lpstr>Other Research –  See Talking Points</vt:lpstr>
      <vt:lpstr>July President’s Training Pre-Assessment</vt:lpstr>
      <vt:lpstr>PowerPoint Presentation</vt:lpstr>
      <vt:lpstr>Remarks from Kacy Spivack</vt:lpstr>
      <vt:lpstr> Welcome!  Lisa Davidson Organization Division Coordinator ldavidson@hadassah.org</vt:lpstr>
      <vt:lpstr>Congratulations!  Lindy Ettin Organization Division Director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 &amp; Unit Services Division</dc:title>
  <dc:creator>Raquel Ayala</dc:creator>
  <cp:lastModifiedBy>Lindita Bajrami</cp:lastModifiedBy>
  <cp:revision>7</cp:revision>
  <dcterms:created xsi:type="dcterms:W3CDTF">2020-04-13T12:17:37Z</dcterms:created>
  <dcterms:modified xsi:type="dcterms:W3CDTF">2020-04-14T13:39:50Z</dcterms:modified>
</cp:coreProperties>
</file>