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679" r:id="rId3"/>
    <p:sldId id="623" r:id="rId4"/>
    <p:sldId id="257" r:id="rId5"/>
    <p:sldId id="674" r:id="rId6"/>
    <p:sldId id="677" r:id="rId7"/>
    <p:sldId id="687" r:id="rId8"/>
    <p:sldId id="688" r:id="rId9"/>
    <p:sldId id="675" r:id="rId10"/>
    <p:sldId id="676" r:id="rId11"/>
    <p:sldId id="681" r:id="rId12"/>
    <p:sldId id="682" r:id="rId13"/>
    <p:sldId id="683" r:id="rId14"/>
    <p:sldId id="684" r:id="rId15"/>
    <p:sldId id="686" r:id="rId16"/>
    <p:sldId id="685" r:id="rId17"/>
    <p:sldId id="68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1945" autoAdjust="0"/>
  </p:normalViewPr>
  <p:slideViewPr>
    <p:cSldViewPr snapToGrid="0">
      <p:cViewPr varScale="1">
        <p:scale>
          <a:sx n="103" d="100"/>
          <a:sy n="103" d="100"/>
        </p:scale>
        <p:origin x="1482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4F2A61-5068-4F40-85E5-ADD734FE638E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5BE4BD-FD99-4787-A792-80B723B69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8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E4BD-FD99-4787-A792-80B723B69B9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9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E4BD-FD99-4787-A792-80B723B69B9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7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E4BD-FD99-4787-A792-80B723B69B9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 userDrawn="1"/>
        </p:nvSpPr>
        <p:spPr bwMode="auto">
          <a:xfrm>
            <a:off x="71438" y="77788"/>
            <a:ext cx="8996362" cy="5189537"/>
          </a:xfrm>
          <a:custGeom>
            <a:avLst/>
            <a:gdLst>
              <a:gd name="T0" fmla="*/ 0 w 9820910"/>
              <a:gd name="T1" fmla="*/ 5189284 h 6003290"/>
              <a:gd name="T2" fmla="*/ 8996257 w 9820910"/>
              <a:gd name="T3" fmla="*/ 5189284 h 6003290"/>
              <a:gd name="T4" fmla="*/ 8996257 w 9820910"/>
              <a:gd name="T5" fmla="*/ 0 h 6003290"/>
              <a:gd name="T6" fmla="*/ 0 w 9820910"/>
              <a:gd name="T7" fmla="*/ 0 h 6003290"/>
              <a:gd name="T8" fmla="*/ 0 w 9820910"/>
              <a:gd name="T9" fmla="*/ 5189284 h 6003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20910" h="6003290">
                <a:moveTo>
                  <a:pt x="0" y="6002997"/>
                </a:moveTo>
                <a:lnTo>
                  <a:pt x="9820795" y="6002997"/>
                </a:lnTo>
                <a:lnTo>
                  <a:pt x="9820795" y="0"/>
                </a:lnTo>
                <a:lnTo>
                  <a:pt x="0" y="0"/>
                </a:lnTo>
                <a:lnTo>
                  <a:pt x="0" y="6002997"/>
                </a:lnTo>
                <a:close/>
              </a:path>
            </a:pathLst>
          </a:custGeom>
          <a:solidFill>
            <a:srgbClr val="E4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object 3"/>
          <p:cNvSpPr>
            <a:spLocks/>
          </p:cNvSpPr>
          <p:nvPr userDrawn="1"/>
        </p:nvSpPr>
        <p:spPr bwMode="auto">
          <a:xfrm>
            <a:off x="71438" y="5468938"/>
            <a:ext cx="8996362" cy="1206500"/>
          </a:xfrm>
          <a:custGeom>
            <a:avLst/>
            <a:gdLst>
              <a:gd name="T0" fmla="*/ 0 w 9820910"/>
              <a:gd name="T1" fmla="*/ 1206069 h 1205229"/>
              <a:gd name="T2" fmla="*/ 8996257 w 9820910"/>
              <a:gd name="T3" fmla="*/ 1206069 h 1205229"/>
              <a:gd name="T4" fmla="*/ 8996257 w 9820910"/>
              <a:gd name="T5" fmla="*/ 0 h 1205229"/>
              <a:gd name="T6" fmla="*/ 0 w 9820910"/>
              <a:gd name="T7" fmla="*/ 0 h 1205229"/>
              <a:gd name="T8" fmla="*/ 0 w 9820910"/>
              <a:gd name="T9" fmla="*/ 1206069 h 1205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20910" h="1205229">
                <a:moveTo>
                  <a:pt x="0" y="1204798"/>
                </a:moveTo>
                <a:lnTo>
                  <a:pt x="9820795" y="1204798"/>
                </a:lnTo>
                <a:lnTo>
                  <a:pt x="9820795" y="0"/>
                </a:lnTo>
                <a:lnTo>
                  <a:pt x="0" y="0"/>
                </a:lnTo>
                <a:lnTo>
                  <a:pt x="0" y="1204798"/>
                </a:lnTo>
                <a:close/>
              </a:path>
            </a:pathLst>
          </a:custGeom>
          <a:solidFill>
            <a:srgbClr val="E4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bject 4"/>
          <p:cNvSpPr>
            <a:spLocks/>
          </p:cNvSpPr>
          <p:nvPr userDrawn="1"/>
        </p:nvSpPr>
        <p:spPr bwMode="auto">
          <a:xfrm>
            <a:off x="682625" y="5988050"/>
            <a:ext cx="171450" cy="168275"/>
          </a:xfrm>
          <a:custGeom>
            <a:avLst/>
            <a:gdLst>
              <a:gd name="T0" fmla="*/ 171348 w 171450"/>
              <a:gd name="T1" fmla="*/ 0 h 167004"/>
              <a:gd name="T2" fmla="*/ 0 w 171450"/>
              <a:gd name="T3" fmla="*/ 0 h 167004"/>
              <a:gd name="T4" fmla="*/ 0 w 171450"/>
              <a:gd name="T5" fmla="*/ 167802 h 167004"/>
              <a:gd name="T6" fmla="*/ 171348 w 171450"/>
              <a:gd name="T7" fmla="*/ 167802 h 167004"/>
              <a:gd name="T8" fmla="*/ 171348 w 171450"/>
              <a:gd name="T9" fmla="*/ 0 h 167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1450" h="167004">
                <a:moveTo>
                  <a:pt x="171348" y="0"/>
                </a:moveTo>
                <a:lnTo>
                  <a:pt x="0" y="0"/>
                </a:lnTo>
                <a:lnTo>
                  <a:pt x="0" y="166535"/>
                </a:lnTo>
                <a:lnTo>
                  <a:pt x="171348" y="166535"/>
                </a:lnTo>
                <a:lnTo>
                  <a:pt x="171348" y="0"/>
                </a:lnTo>
                <a:close/>
              </a:path>
            </a:pathLst>
          </a:custGeom>
          <a:solidFill>
            <a:srgbClr val="EE31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285" y="440639"/>
            <a:ext cx="77724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485" y="30305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11734" r="5948" b="8889"/>
          <a:stretch/>
        </p:blipFill>
        <p:spPr>
          <a:xfrm>
            <a:off x="7138949" y="5639835"/>
            <a:ext cx="1719072" cy="8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0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2E8CB-12B8-4383-9FA6-F96535FE24DF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1243-C996-47A1-A84D-8A658DC9C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7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7AF85-7196-4D09-BF23-932F1F0BBC17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0E1F-C6B1-4F3C-9795-E60FB65E4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3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/>
              <a:t>HADASSAH</a:t>
            </a:r>
            <a:r>
              <a:rPr lang="en-US"/>
              <a:t> THE WOMEN’S ZIONIST ORGANIZATION OF AMERICA, INC.</a:t>
            </a:r>
          </a:p>
          <a:p>
            <a:pPr>
              <a:lnSpc>
                <a:spcPct val="150000"/>
              </a:lnSpc>
            </a:pPr>
            <a:r>
              <a:rPr lang="en-US" sz="600"/>
              <a:t>©2017 Hadassah, The Women’s Zionist Organization of America, Inc. Hadassah, the H logo, and Hadassah the Power of Women Who Do are registered trademarks of Hadassah, The Women’s Zionist Organization of America, Inc. </a:t>
            </a:r>
            <a:endParaRPr lang="en-US" sz="600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58388" y="2682240"/>
            <a:ext cx="7862207" cy="349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points blah blah blah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 points blah blah blah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 points blah blah blah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0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/>
          </p:cNvSpPr>
          <p:nvPr userDrawn="1"/>
        </p:nvSpPr>
        <p:spPr bwMode="auto">
          <a:xfrm>
            <a:off x="80963" y="5446713"/>
            <a:ext cx="8986837" cy="1228725"/>
          </a:xfrm>
          <a:custGeom>
            <a:avLst/>
            <a:gdLst>
              <a:gd name="T0" fmla="*/ 0 w 9820910"/>
              <a:gd name="T1" fmla="*/ 1228180 h 1204595"/>
              <a:gd name="T2" fmla="*/ 8986732 w 9820910"/>
              <a:gd name="T3" fmla="*/ 1228180 h 1204595"/>
              <a:gd name="T4" fmla="*/ 8986732 w 9820910"/>
              <a:gd name="T5" fmla="*/ 0 h 1204595"/>
              <a:gd name="T6" fmla="*/ 0 w 9820910"/>
              <a:gd name="T7" fmla="*/ 0 h 1204595"/>
              <a:gd name="T8" fmla="*/ 0 w 9820910"/>
              <a:gd name="T9" fmla="*/ 1228180 h 120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20910" h="1204595">
                <a:moveTo>
                  <a:pt x="0" y="1204061"/>
                </a:moveTo>
                <a:lnTo>
                  <a:pt x="9820795" y="1204061"/>
                </a:lnTo>
                <a:lnTo>
                  <a:pt x="9820795" y="0"/>
                </a:lnTo>
                <a:lnTo>
                  <a:pt x="0" y="0"/>
                </a:lnTo>
                <a:lnTo>
                  <a:pt x="0" y="1204061"/>
                </a:lnTo>
                <a:close/>
              </a:path>
            </a:pathLst>
          </a:custGeom>
          <a:solidFill>
            <a:srgbClr val="97D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11734" r="5948" b="8889"/>
          <a:stretch/>
        </p:blipFill>
        <p:spPr>
          <a:xfrm>
            <a:off x="7163501" y="5636887"/>
            <a:ext cx="1719072" cy="864704"/>
          </a:xfrm>
          <a:prstGeom prst="rect">
            <a:avLst/>
          </a:prstGeom>
        </p:spPr>
      </p:pic>
      <p:sp>
        <p:nvSpPr>
          <p:cNvPr id="4" name="object 2"/>
          <p:cNvSpPr>
            <a:spLocks/>
          </p:cNvSpPr>
          <p:nvPr userDrawn="1"/>
        </p:nvSpPr>
        <p:spPr bwMode="auto">
          <a:xfrm>
            <a:off x="71438" y="77788"/>
            <a:ext cx="8996362" cy="5189537"/>
          </a:xfrm>
          <a:custGeom>
            <a:avLst/>
            <a:gdLst>
              <a:gd name="T0" fmla="*/ 0 w 9820910"/>
              <a:gd name="T1" fmla="*/ 5189284 h 6003290"/>
              <a:gd name="T2" fmla="*/ 8996257 w 9820910"/>
              <a:gd name="T3" fmla="*/ 5189284 h 6003290"/>
              <a:gd name="T4" fmla="*/ 8996257 w 9820910"/>
              <a:gd name="T5" fmla="*/ 0 h 6003290"/>
              <a:gd name="T6" fmla="*/ 0 w 9820910"/>
              <a:gd name="T7" fmla="*/ 0 h 6003290"/>
              <a:gd name="T8" fmla="*/ 0 w 9820910"/>
              <a:gd name="T9" fmla="*/ 5189284 h 6003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20910" h="6003290">
                <a:moveTo>
                  <a:pt x="0" y="6002997"/>
                </a:moveTo>
                <a:lnTo>
                  <a:pt x="9820795" y="6002997"/>
                </a:lnTo>
                <a:lnTo>
                  <a:pt x="9820795" y="0"/>
                </a:lnTo>
                <a:lnTo>
                  <a:pt x="0" y="0"/>
                </a:lnTo>
                <a:lnTo>
                  <a:pt x="0" y="6002997"/>
                </a:lnTo>
                <a:close/>
              </a:path>
            </a:pathLst>
          </a:custGeom>
          <a:solidFill>
            <a:srgbClr val="E4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bject 4"/>
          <p:cNvSpPr>
            <a:spLocks/>
          </p:cNvSpPr>
          <p:nvPr userDrawn="1"/>
        </p:nvSpPr>
        <p:spPr bwMode="auto">
          <a:xfrm>
            <a:off x="682625" y="5988050"/>
            <a:ext cx="171450" cy="168275"/>
          </a:xfrm>
          <a:custGeom>
            <a:avLst/>
            <a:gdLst>
              <a:gd name="T0" fmla="*/ 171348 w 171450"/>
              <a:gd name="T1" fmla="*/ 0 h 167004"/>
              <a:gd name="T2" fmla="*/ 0 w 171450"/>
              <a:gd name="T3" fmla="*/ 0 h 167004"/>
              <a:gd name="T4" fmla="*/ 0 w 171450"/>
              <a:gd name="T5" fmla="*/ 167802 h 167004"/>
              <a:gd name="T6" fmla="*/ 171348 w 171450"/>
              <a:gd name="T7" fmla="*/ 167802 h 167004"/>
              <a:gd name="T8" fmla="*/ 171348 w 171450"/>
              <a:gd name="T9" fmla="*/ 0 h 167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1450" h="167004">
                <a:moveTo>
                  <a:pt x="171348" y="0"/>
                </a:moveTo>
                <a:lnTo>
                  <a:pt x="0" y="0"/>
                </a:lnTo>
                <a:lnTo>
                  <a:pt x="0" y="166535"/>
                </a:lnTo>
                <a:lnTo>
                  <a:pt x="171348" y="166535"/>
                </a:lnTo>
                <a:lnTo>
                  <a:pt x="171348" y="0"/>
                </a:lnTo>
                <a:close/>
              </a:path>
            </a:pathLst>
          </a:custGeom>
          <a:solidFill>
            <a:srgbClr val="EE31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12726"/>
            <a:ext cx="7886700" cy="1035049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83400"/>
            <a:ext cx="7886700" cy="388392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62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6ACE-8B8F-4351-A287-45175C9997B4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BE7E-7EFB-4603-BFCA-06CB51666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4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581D-D7B5-4AE9-A94D-869CC931B81E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4B6DE-499D-4028-81CB-D47C739024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8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8928-178A-416D-B2BF-9EF896D26ABE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C441-0553-4AE5-ADA2-EFE4B1358C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6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52EC-4434-4164-90B2-990CCE090FAF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FC7E-006F-4D2D-886B-672D0C36E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1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EB39-014F-49EA-A553-581DE4C48CAC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D6C0-6543-4EAF-9AFF-D25AECAEA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5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2EA70-D311-40DF-901B-8DCFB09B4FE8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A982-7EDD-48F8-BF27-FC634944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7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978F-A22F-4F74-9922-67F12EA80696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EA4B-9447-497B-8112-BD52D5E0A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4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4EC8-ACF5-448B-8B86-A303742DAF1C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40F2D-6A0B-4828-8DEE-5125C60E1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training.com/50s78/recording/783811093629880499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levinson@Hadassah.org" TargetMode="External"/><Relationship Id="rId2" Type="http://schemas.openxmlformats.org/officeDocument/2006/relationships/hyperlink" Target="mailto:ffeldman@Hadassah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hoffman@Hadassah.org" TargetMode="External"/><Relationship Id="rId4" Type="http://schemas.openxmlformats.org/officeDocument/2006/relationships/hyperlink" Target="mailto:egoldhar@Hadassah.or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wiskind@hadassah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hyperlink" Target="mailto:absolomon@hadassah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ehershkin@hadassah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shereck@hadassah.or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narins@hadassah.o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levinson@hadassah.org" TargetMode="External"/><Relationship Id="rId2" Type="http://schemas.openxmlformats.org/officeDocument/2006/relationships/hyperlink" Target="mailto:ffeldman@hadassah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5" y="441325"/>
            <a:ext cx="899160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/>
              <a:t>Member &amp; Unit Services 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474" y="3304728"/>
            <a:ext cx="7086397" cy="89620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20000"/>
                </a:solidFill>
              </a:rPr>
              <a:t>Region Presidents Monthly Conference Call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2.10.2020</a:t>
            </a:r>
          </a:p>
        </p:txBody>
      </p:sp>
      <p:sp>
        <p:nvSpPr>
          <p:cNvPr id="6" name="object 25"/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ED103C-3D3F-47E8-8515-7E1FA3B47F34}"/>
              </a:ext>
            </a:extLst>
          </p:cNvPr>
          <p:cNvSpPr/>
          <p:nvPr/>
        </p:nvSpPr>
        <p:spPr>
          <a:xfrm>
            <a:off x="670913" y="4215530"/>
            <a:ext cx="778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58585"/>
                </a:solidFill>
                <a:latin typeface="lato-regular"/>
                <a:hlinkClick r:id="rId3"/>
              </a:rPr>
              <a:t>https://attendee.gototraining.com/50s78/recording/7838110936298804993</a:t>
            </a:r>
            <a:r>
              <a:rPr lang="en-US" dirty="0">
                <a:solidFill>
                  <a:srgbClr val="858585"/>
                </a:solidFill>
                <a:latin typeface="lato-regular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7C74-155B-42D4-87D6-40C95353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Marketing &amp; Communications Division</a:t>
            </a:r>
            <a:endParaRPr lang="en-US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3589267E-1BB0-4B4F-BCB9-11095B5E74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9980" y="2209564"/>
            <a:ext cx="7480570" cy="1125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3600" dirty="0"/>
              <a:t>Enhancing Hadassah’s Local Marketing, </a:t>
            </a:r>
          </a:p>
          <a:p>
            <a:pPr marL="0" indent="0">
              <a:buNone/>
            </a:pPr>
            <a:r>
              <a:rPr lang="en-US" sz="3600" dirty="0"/>
              <a:t>Communications and Public Relations</a:t>
            </a:r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5C66505A-C286-4BC5-B791-8A022EF7EBF8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0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381D-BF60-4429-8984-26FB8DD8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Marketing &amp; Communications Division</a:t>
            </a:r>
            <a:endParaRPr lang="en-US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136E11EF-C10F-4B0E-9C19-E685CA1131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82713"/>
            <a:ext cx="8307420" cy="145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2800" b="1" dirty="0"/>
              <a:t>PAINTING A PICTURE OF CURRENT LOCAL COMMUNICATIONS</a:t>
            </a:r>
          </a:p>
          <a:p>
            <a:endParaRPr lang="en-US" sz="4000" b="1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7936032F-41DC-4703-8639-24A7D3254CB7}"/>
              </a:ext>
            </a:extLst>
          </p:cNvPr>
          <p:cNvSpPr txBox="1"/>
          <p:nvPr/>
        </p:nvSpPr>
        <p:spPr>
          <a:xfrm>
            <a:off x="457200" y="2351782"/>
            <a:ext cx="839497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800" dirty="0"/>
              <a:t>WE DID AN ANALYSIS OF THE PIF DATA WITH REGARD TO: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Bulletin Editors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Social Media Chairs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M&amp;C/PR Chairs</a:t>
            </a: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8BBF4B6E-5812-4E21-BC00-4A88D533BAF0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4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2F0-CDDA-4FF3-8CE9-7CD25C11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Marketing &amp; Communications Division</a:t>
            </a:r>
            <a:endParaRPr lang="en-US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6967E71A-345D-48D7-B659-5FFDA05A5E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016" y="1382713"/>
            <a:ext cx="7782533" cy="3634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3200" b="1" dirty="0"/>
              <a:t>ANALYSIS SHOWS THAT: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/>
              <a:t>Most active chapters have their own bulletin.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/>
              <a:t>Often, there are several regions and chapters within a close geographic area that each have individual M&amp;C/PR Chairs even though they share the same media outlets.</a:t>
            </a:r>
          </a:p>
          <a:p>
            <a:pPr marL="457200" lvl="1" indent="0">
              <a:buNone/>
            </a:pPr>
            <a:endParaRPr lang="en-US" sz="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/>
              <a:t>A large number of Social Media Chairs are scattered across the country.</a:t>
            </a:r>
            <a:endParaRPr lang="en-US" sz="2300" dirty="0">
              <a:solidFill>
                <a:srgbClr val="FF0000"/>
              </a:solidFill>
            </a:endParaRPr>
          </a:p>
          <a:p>
            <a:endParaRPr lang="en-US" sz="4000" b="1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802FB56-7E3F-465E-8FD0-2D5744F05948}"/>
              </a:ext>
            </a:extLst>
          </p:cNvPr>
          <p:cNvSpPr txBox="1"/>
          <p:nvPr/>
        </p:nvSpPr>
        <p:spPr>
          <a:xfrm>
            <a:off x="820038" y="1345982"/>
            <a:ext cx="1014322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n-US" sz="2000" b="1" dirty="0"/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B452C2DA-7401-4BCC-80A7-CF57159B0590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2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488F-970E-4A91-A60A-4A4FA165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Marketing &amp; Communications Division</a:t>
            </a:r>
            <a:endParaRPr lang="en-US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2165B93-BA73-4BB2-AE29-A5398C5E06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7744" y="1382713"/>
            <a:ext cx="8025320" cy="448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3200" b="1" dirty="0"/>
              <a:t>WHAT NATIONAL CAN DO FOR YOU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We will be in periodic communication with each group of portfolio holders.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For bulletins we can provide the following:</a:t>
            </a:r>
          </a:p>
          <a:p>
            <a:pPr lvl="1"/>
            <a:r>
              <a:rPr lang="en-US" sz="2400" dirty="0"/>
              <a:t>A branded bulletin template</a:t>
            </a:r>
          </a:p>
          <a:p>
            <a:pPr lvl="1"/>
            <a:r>
              <a:rPr lang="en-US" sz="2400" dirty="0"/>
              <a:t>An inspiring Hadassah story each month</a:t>
            </a:r>
          </a:p>
          <a:p>
            <a:pPr lvl="1"/>
            <a:r>
              <a:rPr lang="en-US" sz="2400" dirty="0"/>
              <a:t>A “What's new in Hadassah” each month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We can provide Social Media training.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We can provide PR training (see current Leader’s Digest).</a:t>
            </a:r>
          </a:p>
          <a:p>
            <a:endParaRPr lang="en-US" sz="3600" b="1"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7F7011BF-670A-4722-9D7C-0B7D5B93FD7C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7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E221-40FF-49A3-AF76-9E366C39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Marketing &amp; Communications Division</a:t>
            </a:r>
            <a:endParaRPr lang="en-US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E5EDDEEC-3319-42EC-9295-31BA74DC7E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850" y="1382713"/>
            <a:ext cx="7886700" cy="4886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3200" b="1" dirty="0"/>
              <a:t>WHAT YOU NEED TO 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Areas using the same media outlets can form M&amp;C teams with a representative from active units to maximize impact.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Mid/far flung regions need a local M&amp;C/PR volunteer in major cities.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Consider having a social media page.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Bring M&amp;C training to your local conferences and meetings. </a:t>
            </a:r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53A4EF55-06BD-4143-A988-D09F4F73D82B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2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5620-B293-4546-A74E-61844840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Marketing &amp; Communications Division</a:t>
            </a:r>
            <a:endParaRPr lang="en-US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0116B83F-33A9-469D-ADEA-1ECF6C5422D5}"/>
              </a:ext>
            </a:extLst>
          </p:cNvPr>
          <p:cNvSpPr txBox="1"/>
          <p:nvPr/>
        </p:nvSpPr>
        <p:spPr>
          <a:xfrm>
            <a:off x="323850" y="1956376"/>
            <a:ext cx="8689521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ALL NEWS IS LOCAL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dirty="0"/>
              <a:t>There is more to local news than meeting announcements.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dirty="0"/>
              <a:t>We can teach you how to make Hadassah news local.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Ads are fleeting and very expensive.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Stories are remembered and repeated.</a:t>
            </a:r>
          </a:p>
          <a:p>
            <a:pPr lvl="1"/>
            <a:endParaRPr lang="en-US" sz="2400" b="1" dirty="0"/>
          </a:p>
          <a:p>
            <a:pPr lvl="1" algn="ctr"/>
            <a:r>
              <a:rPr lang="en-US" sz="2000" b="1" dirty="0">
                <a:solidFill>
                  <a:srgbClr val="FF0000"/>
                </a:solidFill>
              </a:rPr>
              <a:t>THE POWER TO HEAL OUR WORLD IS IN OUR HANDS. </a:t>
            </a:r>
          </a:p>
          <a:p>
            <a:pPr lvl="1" algn="ctr"/>
            <a:r>
              <a:rPr lang="en-US" sz="2000" b="1" dirty="0">
                <a:solidFill>
                  <a:srgbClr val="FF0000"/>
                </a:solidFill>
              </a:rPr>
              <a:t>BY WORKING TOGETHER, WE CAN INSPIRE OTHERS.</a:t>
            </a:r>
          </a:p>
          <a:p>
            <a:pPr lvl="1" algn="ctr"/>
            <a:r>
              <a:rPr lang="en-US" sz="2000" b="1" dirty="0">
                <a:solidFill>
                  <a:srgbClr val="FF0000"/>
                </a:solidFill>
              </a:rPr>
              <a:t>TOGETHER, WE CAN ENHANCE HADASSAH’S IMAGE.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B53B75-E274-401A-A002-05CDD9BD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383400"/>
            <a:ext cx="8615869" cy="388392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REMEMBER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18939880-3A39-4274-8E87-C7B2E89DC61A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3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0377-6A20-4420-B04F-321FC517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2" y="212726"/>
            <a:ext cx="7675528" cy="1035049"/>
          </a:xfr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8D8684-8D95-4804-9BCF-5FA952448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70332"/>
              </p:ext>
            </p:extLst>
          </p:nvPr>
        </p:nvGraphicFramePr>
        <p:xfrm>
          <a:off x="1819072" y="1326852"/>
          <a:ext cx="6089516" cy="393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4758">
                  <a:extLst>
                    <a:ext uri="{9D8B030D-6E8A-4147-A177-3AD203B41FA5}">
                      <a16:colId xmlns:a16="http://schemas.microsoft.com/office/drawing/2014/main" val="3477730440"/>
                    </a:ext>
                  </a:extLst>
                </a:gridCol>
                <a:gridCol w="3044758">
                  <a:extLst>
                    <a:ext uri="{9D8B030D-6E8A-4147-A177-3AD203B41FA5}">
                      <a16:colId xmlns:a16="http://schemas.microsoft.com/office/drawing/2014/main" val="3839536703"/>
                    </a:ext>
                  </a:extLst>
                </a:gridCol>
              </a:tblGrid>
              <a:tr h="3926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Fran Feldman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Co-Coordinator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Marketing and Communications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2"/>
                        </a:rPr>
                        <a:t>ffeldman@Hadassah.org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617-968-1204</a:t>
                      </a:r>
                    </a:p>
                    <a:p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Patricia Levinson</a:t>
                      </a: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Co-Coordinator </a:t>
                      </a: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Marketing and Communications</a:t>
                      </a: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3"/>
                        </a:rPr>
                        <a:t>plevinson@Hadassah.org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727-437-9946</a:t>
                      </a:r>
                    </a:p>
                    <a:p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Eleanor </a:t>
                      </a:r>
                      <a:r>
                        <a:rPr lang="en-US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Goldhar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Division Director </a:t>
                      </a: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Marketing and Communications</a:t>
                      </a: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4"/>
                        </a:rPr>
                        <a:t>egoldhar@Hadassah.org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212-303-8140</a:t>
                      </a:r>
                    </a:p>
                    <a:p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Sheryl Hoffman</a:t>
                      </a: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Director of Marketing and Special Projects</a:t>
                      </a: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5"/>
                        </a:rPr>
                        <a:t>shoffman@Hadassah.org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212-303-8120</a:t>
                      </a:r>
                    </a:p>
                    <a:p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206256"/>
                  </a:ext>
                </a:extLst>
              </a:tr>
            </a:tbl>
          </a:graphicData>
        </a:graphic>
      </p:graphicFrame>
      <p:sp>
        <p:nvSpPr>
          <p:cNvPr id="6" name="object 25">
            <a:extLst>
              <a:ext uri="{FF2B5EF4-FFF2-40B4-BE49-F238E27FC236}">
                <a16:creationId xmlns:a16="http://schemas.microsoft.com/office/drawing/2014/main" id="{F755D94B-FFAF-4361-9C11-0096D0363170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49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8251cf6-88d7-4e9e-9f58-e25f0dd130c2" descr="Image">
            <a:extLst>
              <a:ext uri="{FF2B5EF4-FFF2-40B4-BE49-F238E27FC236}">
                <a16:creationId xmlns:a16="http://schemas.microsoft.com/office/drawing/2014/main" id="{081F5C36-4FFC-48E8-8FAC-A96081B7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86" y="65468"/>
            <a:ext cx="5123744" cy="517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ABFC7B93-CAA7-421B-883D-002DF09F437F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5AF4-6779-4587-AC23-B1DDDC45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Welcome to the Presidents’ Call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0E6F-F712-49E7-B1F9-366CD109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48" y="1383400"/>
            <a:ext cx="7665801" cy="3883925"/>
          </a:xfrm>
        </p:spPr>
        <p:txBody>
          <a:bodyPr/>
          <a:lstStyle/>
          <a:p>
            <a:r>
              <a:rPr lang="en-US" dirty="0"/>
              <a:t>We will begin shortly.</a:t>
            </a:r>
          </a:p>
          <a:p>
            <a:r>
              <a:rPr lang="en-US" dirty="0"/>
              <a:t>Please mute your devices.</a:t>
            </a:r>
          </a:p>
          <a:p>
            <a:r>
              <a:rPr lang="en-US" dirty="0"/>
              <a:t>Make sure you are in a very quiet space.</a:t>
            </a:r>
          </a:p>
          <a:p>
            <a:r>
              <a:rPr lang="en-US" dirty="0"/>
              <a:t>Away from TVs, pets, other noise distractions.</a:t>
            </a:r>
          </a:p>
          <a:p>
            <a:r>
              <a:rPr lang="en-US" dirty="0"/>
              <a:t>You get the point.</a:t>
            </a:r>
          </a:p>
          <a:p>
            <a:r>
              <a:rPr lang="en-US" dirty="0"/>
              <a:t>Thank you for your cooperation.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1C5F2942-D065-4A85-9611-4C94C98043CE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6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07950"/>
            <a:ext cx="8829675" cy="7715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Welcome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486562" y="4074462"/>
            <a:ext cx="286091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F60000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333333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</a:rPr>
              <a:t>Nancy Bluth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+mn-lt"/>
                <a:hlinkClick r:id="rId3"/>
              </a:rPr>
              <a:t>nbluth@hadassah.org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9" name="object 25"/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B87727-4A70-41EC-A168-ECBDB5A5D976}"/>
              </a:ext>
            </a:extLst>
          </p:cNvPr>
          <p:cNvSpPr txBox="1">
            <a:spLocks/>
          </p:cNvSpPr>
          <p:nvPr/>
        </p:nvSpPr>
        <p:spPr bwMode="auto">
          <a:xfrm>
            <a:off x="1415250" y="4074462"/>
            <a:ext cx="30713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F60000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333333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</a:rPr>
              <a:t>Amy Solomon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+mn-lt"/>
                <a:hlinkClick r:id="rId4"/>
              </a:rPr>
              <a:t>absolomon@hadassah.org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B3C2F-6847-410E-B125-04269BA83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73" y="1146318"/>
            <a:ext cx="1736066" cy="2756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89DA59-ABAD-4FC9-BFAE-44D26CD550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6599" y="1552450"/>
            <a:ext cx="2756662" cy="19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188" y="126617"/>
            <a:ext cx="7889132" cy="564047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/>
              <a:t>AGENDA</a:t>
            </a:r>
          </a:p>
        </p:txBody>
      </p:sp>
      <p:sp>
        <p:nvSpPr>
          <p:cNvPr id="5" name="object 25"/>
          <p:cNvSpPr txBox="1">
            <a:spLocks/>
          </p:cNvSpPr>
          <p:nvPr/>
        </p:nvSpPr>
        <p:spPr>
          <a:xfrm>
            <a:off x="922338" y="5954713"/>
            <a:ext cx="3698875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2.10.2020</a:t>
            </a: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84" y="778213"/>
            <a:ext cx="7558391" cy="4474724"/>
          </a:xfrm>
        </p:spPr>
        <p:txBody>
          <a:bodyPr rtlCol="0">
            <a:noAutofit/>
          </a:bodyPr>
          <a:lstStyle/>
          <a:p>
            <a:pPr lvl="0"/>
            <a:r>
              <a:rPr lang="en-US" sz="2400" dirty="0"/>
              <a:t>Welcome – Amy Solomon, Nancy Bluth</a:t>
            </a:r>
          </a:p>
          <a:p>
            <a:pPr lvl="0"/>
            <a:r>
              <a:rPr lang="en-US" sz="2400" dirty="0"/>
              <a:t>National Update – Rhoda </a:t>
            </a:r>
            <a:r>
              <a:rPr lang="en-US" sz="2400" dirty="0" err="1"/>
              <a:t>Smolow</a:t>
            </a:r>
            <a:endParaRPr lang="en-US" sz="2400" dirty="0"/>
          </a:p>
          <a:p>
            <a:pPr lvl="0"/>
            <a:r>
              <a:rPr lang="en-US" sz="2400" dirty="0"/>
              <a:t>PRAZE Division – Judy Shereck</a:t>
            </a:r>
          </a:p>
          <a:p>
            <a:pPr lvl="1">
              <a:buSzPct val="90000"/>
            </a:pPr>
            <a:r>
              <a:rPr lang="en-US" sz="2200" dirty="0"/>
              <a:t>Guide to Election Year and Political Activities</a:t>
            </a:r>
          </a:p>
          <a:p>
            <a:pPr lvl="1">
              <a:buSzPct val="90000"/>
            </a:pPr>
            <a:r>
              <a:rPr lang="en-US" sz="2200" dirty="0"/>
              <a:t>WZO Elections</a:t>
            </a:r>
          </a:p>
          <a:p>
            <a:r>
              <a:rPr lang="en-US" sz="2400" dirty="0"/>
              <a:t>Membership – Luisa Narins</a:t>
            </a:r>
          </a:p>
          <a:p>
            <a:pPr lvl="1">
              <a:buSzPct val="90000"/>
            </a:pPr>
            <a:r>
              <a:rPr lang="en-US" sz="2200" dirty="0"/>
              <a:t>Heart Health Month Activity</a:t>
            </a:r>
          </a:p>
          <a:p>
            <a:pPr lvl="0"/>
            <a:r>
              <a:rPr lang="en-US" sz="2400" dirty="0"/>
              <a:t>Marketing &amp; Communications Division – Fran Feldman and Patricia Levinson</a:t>
            </a:r>
          </a:p>
          <a:p>
            <a:pPr lvl="1">
              <a:buSzPct val="90000"/>
            </a:pPr>
            <a:r>
              <a:rPr lang="en-US" sz="2200" dirty="0"/>
              <a:t>Enhancing Local Marketing, Communications and PR</a:t>
            </a:r>
          </a:p>
          <a:p>
            <a:pPr lvl="0"/>
            <a:r>
              <a:rPr lang="en-US" sz="2400" dirty="0"/>
              <a:t>Private Time with Amy and Nancy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60000"/>
              <a:buFont typeface="Wingdings" panose="05000000000000000000" pitchFamily="2" charset="2"/>
              <a:buChar char="l"/>
              <a:defRPr/>
            </a:pPr>
            <a:endParaRPr lang="en-US" altLang="en-US" sz="2400" kern="0" dirty="0"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85AB-1869-423D-9A19-3A10A7A3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Update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AD42-9E17-4C4F-ADB5-5890A6BD9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991" y="3866746"/>
            <a:ext cx="4669275" cy="125973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Rhoda </a:t>
            </a:r>
            <a:r>
              <a:rPr lang="en-US" sz="2400" b="1" dirty="0" err="1"/>
              <a:t>Smolow</a:t>
            </a: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National President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hlinkClick r:id="rId2"/>
              </a:rPr>
              <a:t>rsmolow@hadassah.org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98B8563D-6A47-4FB5-95D4-CFB4E04044F8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D:\Users\rayala\AppData\Local\Microsoft\Windows\INetCache\Content.Outlook\TRV6HKOR\HDS_0070_blurred.jpg">
            <a:extLst>
              <a:ext uri="{FF2B5EF4-FFF2-40B4-BE49-F238E27FC236}">
                <a16:creationId xmlns:a16="http://schemas.microsoft.com/office/drawing/2014/main" id="{5BD2518C-5B6B-4305-9D67-52EC95D5065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853" r="25200" b="47770"/>
          <a:stretch/>
        </p:blipFill>
        <p:spPr bwMode="auto">
          <a:xfrm>
            <a:off x="3307404" y="1247775"/>
            <a:ext cx="2198451" cy="2618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560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8C2-AB81-43C4-AA02-EE53B5EF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PRAZE Division</a:t>
            </a:r>
            <a:r>
              <a:rPr lang="en-US" dirty="0"/>
              <a:t>			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CBA36E-FB2D-40EB-BC32-7A785CF7B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18" y="1247775"/>
            <a:ext cx="1978322" cy="2555740"/>
          </a:xfrm>
        </p:spPr>
      </p:pic>
      <p:sp>
        <p:nvSpPr>
          <p:cNvPr id="7" name="object 25">
            <a:extLst>
              <a:ext uri="{FF2B5EF4-FFF2-40B4-BE49-F238E27FC236}">
                <a16:creationId xmlns:a16="http://schemas.microsoft.com/office/drawing/2014/main" id="{867D3B69-DC53-4B86-9649-82544D7E315B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F5F96-14C2-4773-B0EB-9DA7EE55F80B}"/>
              </a:ext>
            </a:extLst>
          </p:cNvPr>
          <p:cNvSpPr txBox="1"/>
          <p:nvPr/>
        </p:nvSpPr>
        <p:spPr>
          <a:xfrm>
            <a:off x="5807818" y="3966549"/>
            <a:ext cx="24027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Judy Shereck</a:t>
            </a:r>
          </a:p>
          <a:p>
            <a:pPr algn="ctr"/>
            <a:r>
              <a:rPr lang="en-US" dirty="0"/>
              <a:t>Coordinator</a:t>
            </a:r>
          </a:p>
          <a:p>
            <a:pPr algn="ctr"/>
            <a:r>
              <a:rPr lang="en-US" dirty="0">
                <a:hlinkClick r:id="rId3"/>
              </a:rPr>
              <a:t>jshereck@hadassah.org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28DEE-B580-4D29-9061-99286A4EB06A}"/>
              </a:ext>
            </a:extLst>
          </p:cNvPr>
          <p:cNvSpPr/>
          <p:nvPr/>
        </p:nvSpPr>
        <p:spPr>
          <a:xfrm>
            <a:off x="165371" y="1627550"/>
            <a:ext cx="591441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Guide to Election Year and Political Activities</a:t>
            </a:r>
          </a:p>
          <a:p>
            <a:pPr lvl="1"/>
            <a:endParaRPr lang="en-US" sz="1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WZO Elections</a:t>
            </a:r>
          </a:p>
        </p:txBody>
      </p:sp>
    </p:spTree>
    <p:extLst>
      <p:ext uri="{BB962C8B-B14F-4D97-AF65-F5344CB8AC3E}">
        <p14:creationId xmlns:p14="http://schemas.microsoft.com/office/powerpoint/2010/main" val="194040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A5D2-55E3-4632-94D5-95CF088D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2727"/>
            <a:ext cx="7886700" cy="780666"/>
          </a:xfrm>
        </p:spPr>
        <p:txBody>
          <a:bodyPr>
            <a:normAutofit/>
          </a:bodyPr>
          <a:lstStyle/>
          <a:p>
            <a:r>
              <a:rPr lang="en-US" b="1" dirty="0"/>
              <a:t>Membership Department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C2F65-58FE-48C0-8DBF-3E722E02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04" y="993393"/>
            <a:ext cx="8061392" cy="396320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Activity of the Month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Hearth Health Awareness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A58FA6EF-632D-4337-9C22-0F7348E7954C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420DA-F19B-4829-BFC6-D4010C2C4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5" y="1463185"/>
            <a:ext cx="1861428" cy="2792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7DB8EA-C7D2-4208-8A51-DC54C54A8FE8}"/>
              </a:ext>
            </a:extLst>
          </p:cNvPr>
          <p:cNvSpPr txBox="1"/>
          <p:nvPr/>
        </p:nvSpPr>
        <p:spPr>
          <a:xfrm>
            <a:off x="2490281" y="3054999"/>
            <a:ext cx="5224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Luisa Narins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Membership Department Vice-Chair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hlinkClick r:id="rId3"/>
              </a:rPr>
              <a:t>lnarins@hadassah.org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33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3CD7FE7-1237-41A0-B6C8-B0EFC310C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4E13AA-9A9A-446A-B0A3-443BA34BB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FA6810-6C3D-4754-B472-DF60413D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6AE6743-377F-445F-BEA9-C06205F9A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42B6CCC-3F91-450D-B6D9-A69AD95AD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DFE833-928D-4F3D-869D-96E2ECBFB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528743D-D268-453F-A979-856B01ED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7F62887-64F5-497E-9834-DCB75229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5B1BFBC-C81A-4FD9-8F0C-E86F49528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C62434D-2094-4FE0-9DE1-66F7D01E0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67291C-F63A-465E-A2D1-04BA96121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298E583-ADFC-4231-A720-8DA400705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665F974-5ECD-4302-9DD8-08014E36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368064C-BF0F-46B1-9621-3188FCA06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72C4C30-298C-4739-9092-46F6A1B8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2BCB8B4F-F675-4134-B6FC-FE54CFAB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6BBBA07-FBD1-4D0D-9EB9-F7608965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9951829-5EEF-47EE-8545-8D3A5E54B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ED10F2-CC2D-4FC7-881A-E96C0ED5C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C62961C-06BA-45D9-B417-1C944EC79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DF2C56B-9B90-4CC1-A932-191196EC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CA2F5-86FD-4B6B-B232-EEAAB5BF7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69"/>
          <a:stretch/>
        </p:blipFill>
        <p:spPr>
          <a:xfrm>
            <a:off x="569133" y="311616"/>
            <a:ext cx="8041430" cy="6158122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34AA602-4B49-4D15-8863-224D61644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03532" y="218300"/>
            <a:ext cx="304800" cy="322326"/>
            <a:chOff x="215328" y="-46937"/>
            <a:chExt cx="304800" cy="277384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CD88F4A-289F-494D-A4CD-EB62E9964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5FFD160-7805-4E0F-8446-1AEF0EAC3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380878C-0C82-41C3-92B9-EAEEF239F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501211B-61E0-419D-BC8B-62C16B89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512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2FD0-2554-4972-9B11-0561841B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Marketing &amp; Communications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5EE83-D304-41C3-A350-83B63EC2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49936"/>
            <a:ext cx="8119760" cy="4034907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		</a:t>
            </a:r>
            <a:r>
              <a:rPr lang="en-US" sz="2000" b="1" dirty="0"/>
              <a:t>Fran Feldman</a:t>
            </a:r>
            <a:r>
              <a:rPr lang="en-US" b="1" dirty="0"/>
              <a:t>		</a:t>
            </a:r>
            <a:r>
              <a:rPr lang="en-US" sz="2000" b="1" dirty="0"/>
              <a:t>Patricia Levinson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	</a:t>
            </a:r>
            <a:r>
              <a:rPr lang="en-US" sz="1600" dirty="0"/>
              <a:t>Co-Coordinator		Co-Coordinator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		</a:t>
            </a:r>
            <a:r>
              <a:rPr lang="en-US" sz="1600" dirty="0">
                <a:hlinkClick r:id="rId2"/>
              </a:rPr>
              <a:t>ffeldman@hadassah.org</a:t>
            </a:r>
            <a:r>
              <a:rPr lang="en-US" sz="1600" dirty="0"/>
              <a:t>   	</a:t>
            </a:r>
            <a:r>
              <a:rPr lang="en-US" sz="1600" dirty="0">
                <a:hlinkClick r:id="rId3"/>
              </a:rPr>
              <a:t>plevinson@hadassah.org</a:t>
            </a: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52C38115-FB67-41F9-B9AC-9A220A98D222}"/>
              </a:ext>
            </a:extLst>
          </p:cNvPr>
          <p:cNvSpPr txBox="1">
            <a:spLocks/>
          </p:cNvSpPr>
          <p:nvPr/>
        </p:nvSpPr>
        <p:spPr>
          <a:xfrm>
            <a:off x="922338" y="5954713"/>
            <a:ext cx="3698875" cy="2301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006CA3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chemeClr val="tx1"/>
                </a:solidFill>
                <a:latin typeface="Calibri" panose="020F0502020204030204" pitchFamily="34" charset="0"/>
              </a:rPr>
              <a:t>Presidents’ Conference Call – 2.10.20</a:t>
            </a:r>
            <a:endParaRPr lang="en-US" spc="125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00A27-1BB0-4282-93D1-7F6E3185C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62" y="1247775"/>
            <a:ext cx="1804861" cy="2470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DA62E0-C7C4-4622-8569-D361A0DFBE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21" y="1247775"/>
            <a:ext cx="1840947" cy="247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2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664</Words>
  <Application>Microsoft Office PowerPoint</Application>
  <PresentationFormat>On-screen Show (4:3)</PresentationFormat>
  <Paragraphs>139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lato-regular</vt:lpstr>
      <vt:lpstr>Wingdings</vt:lpstr>
      <vt:lpstr>Office Theme</vt:lpstr>
      <vt:lpstr>Member &amp; Unit Services Division</vt:lpstr>
      <vt:lpstr>Welcome to the Presidents’ Call </vt:lpstr>
      <vt:lpstr>Welcome</vt:lpstr>
      <vt:lpstr>AGENDA</vt:lpstr>
      <vt:lpstr>National Update </vt:lpstr>
      <vt:lpstr>PRAZE Division    </vt:lpstr>
      <vt:lpstr>Membership Department</vt:lpstr>
      <vt:lpstr>PowerPoint Presentation</vt:lpstr>
      <vt:lpstr>Marketing &amp; Communications Division</vt:lpstr>
      <vt:lpstr>Marketing &amp; Communications Division</vt:lpstr>
      <vt:lpstr>Marketing &amp; Communications Division</vt:lpstr>
      <vt:lpstr>Marketing &amp; Communications Division</vt:lpstr>
      <vt:lpstr>Marketing &amp; Communications Division</vt:lpstr>
      <vt:lpstr>Marketing &amp; Communications Division</vt:lpstr>
      <vt:lpstr>Marketing &amp; Communications Division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&amp; Unit Services Division</dc:title>
  <dc:creator>Raquel Ayala</dc:creator>
  <cp:lastModifiedBy>Lindita Bajrami</cp:lastModifiedBy>
  <cp:revision>5</cp:revision>
  <dcterms:created xsi:type="dcterms:W3CDTF">2020-02-10T20:21:50Z</dcterms:created>
  <dcterms:modified xsi:type="dcterms:W3CDTF">2020-02-24T20:34:08Z</dcterms:modified>
</cp:coreProperties>
</file>