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5"/>
  </p:notesMasterIdLst>
  <p:handoutMasterIdLst>
    <p:handoutMasterId r:id="rId16"/>
  </p:handoutMasterIdLst>
  <p:sldIdLst>
    <p:sldId id="256" r:id="rId2"/>
    <p:sldId id="648" r:id="rId3"/>
    <p:sldId id="640" r:id="rId4"/>
    <p:sldId id="644" r:id="rId5"/>
    <p:sldId id="257" r:id="rId6"/>
    <p:sldId id="623" r:id="rId7"/>
    <p:sldId id="641" r:id="rId8"/>
    <p:sldId id="638" r:id="rId9"/>
    <p:sldId id="645" r:id="rId10"/>
    <p:sldId id="646" r:id="rId11"/>
    <p:sldId id="639" r:id="rId12"/>
    <p:sldId id="643" r:id="rId13"/>
    <p:sldId id="64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A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84" autoAdjust="0"/>
    <p:restoredTop sz="82271" autoAdjust="0"/>
  </p:normalViewPr>
  <p:slideViewPr>
    <p:cSldViewPr snapToGrid="0">
      <p:cViewPr>
        <p:scale>
          <a:sx n="99" d="100"/>
          <a:sy n="99" d="100"/>
        </p:scale>
        <p:origin x="584" y="-18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D25EF-73C2-49D3-B249-54F7C15C5945}" type="datetimeFigureOut">
              <a:rPr lang="en-US" smtClean="0"/>
              <a:pPr/>
              <a:t>7/6/2020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CA13A-821D-4FA2-A492-294DB7CE34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5-22T18:09:38.716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4F2A61-5068-4F40-85E5-ADD734FE638E}" type="datetimeFigureOut">
              <a:rPr lang="en-US"/>
              <a:pPr>
                <a:defRPr/>
              </a:pPr>
              <a:t>7/6/2020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5BE4BD-FD99-4787-A792-80B723B69B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8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2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dirty="0"/>
              <a:t>Encourage the board and members not to come to you with questions or problems.</a:t>
            </a:r>
          </a:p>
          <a:p>
            <a:pPr marL="228600" indent="-228600">
              <a:buAutoNum type="arabicPeriod"/>
            </a:pPr>
            <a:r>
              <a:rPr lang="en-US" dirty="0"/>
              <a:t>Do not entertain negative remarks about your successor.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We will be very excited to hear about your new roles. Please share your successes with us!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57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391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69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Resource Chairs, classmates and former Region presidents are wonderful assets.</a:t>
            </a:r>
          </a:p>
          <a:p>
            <a:r>
              <a:rPr lang="en-US" dirty="0"/>
              <a:t>Remember to let go, it’s time to move on. You can be the elder statesman now.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933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President’s calls: how to raise hand. Use of chat box. When to find the recordings.</a:t>
            </a:r>
          </a:p>
          <a:p>
            <a:pPr marL="228600" indent="-228600">
              <a:buAutoNum type="arabicPeriod"/>
            </a:pPr>
            <a:r>
              <a:rPr lang="en-US" dirty="0"/>
              <a:t>A general overview of president’s training.</a:t>
            </a:r>
          </a:p>
          <a:p>
            <a:pPr marL="228600" indent="-228600">
              <a:buAutoNum type="arabicPeriod"/>
            </a:pPr>
            <a:r>
              <a:rPr lang="en-US" dirty="0"/>
              <a:t>What to expect at National Assembly meetings.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79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Work together to formulate the annual plan.</a:t>
            </a:r>
          </a:p>
          <a:p>
            <a:r>
              <a:rPr lang="en-US" dirty="0"/>
              <a:t>2. Keep her informed when you have problems and how you solve them.</a:t>
            </a:r>
          </a:p>
          <a:p>
            <a:r>
              <a:rPr lang="en-US" dirty="0"/>
              <a:t>3. Show her how the region operates.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8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Explain monthly president’s calls, what to expect, length of call. </a:t>
            </a:r>
          </a:p>
          <a:p>
            <a:pPr marL="228600" indent="-228600">
              <a:buAutoNum type="arabicPeriod"/>
            </a:pPr>
            <a:r>
              <a:rPr lang="en-US" dirty="0"/>
              <a:t>Tell her about the PRC and National board representatives. </a:t>
            </a:r>
          </a:p>
          <a:p>
            <a:pPr marL="228600" indent="-228600">
              <a:buAutoNum type="arabicPeriod"/>
            </a:pPr>
            <a:r>
              <a:rPr lang="en-US" dirty="0"/>
              <a:t>Stress the importance of registering for calls for training and National </a:t>
            </a:r>
            <a:br>
              <a:rPr lang="en-US" dirty="0"/>
            </a:br>
            <a:r>
              <a:rPr lang="en-US" dirty="0"/>
              <a:t>Assembly.</a:t>
            </a:r>
          </a:p>
          <a:p>
            <a:pPr marL="228600" indent="-228600">
              <a:buAutoNum type="arabicPeriod"/>
            </a:pPr>
            <a:r>
              <a:rPr lang="en-US" dirty="0"/>
              <a:t>Explain the importance of attendance at both National Assembly meetings. They are there to attend all sessions.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4702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Be a mentor, groom her.</a:t>
            </a:r>
          </a:p>
          <a:p>
            <a:pPr marL="228600" indent="-228600">
              <a:buAutoNum type="arabicPeriod"/>
            </a:pPr>
            <a:r>
              <a:rPr lang="en-US" dirty="0"/>
              <a:t>Tell her to complain up, NOT to her board.</a:t>
            </a:r>
          </a:p>
          <a:p>
            <a:pPr marL="228600" indent="-228600">
              <a:buAutoNum type="arabicPeriod"/>
            </a:pPr>
            <a:r>
              <a:rPr lang="en-US" dirty="0"/>
              <a:t>Be supportive to her ideas, not say, “I did it this way” </a:t>
            </a:r>
          </a:p>
          <a:p>
            <a:pPr marL="228600" indent="-228600">
              <a:buAutoNum type="arabicPeriod"/>
            </a:pPr>
            <a:r>
              <a:rPr lang="en-US" dirty="0"/>
              <a:t>Explain the importance of establishing a good working relationship with professional staff members.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91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 to sit back and blend into the furniture.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653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your “Go To” people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5BE4BD-FD99-4787-A792-80B723B69B9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8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9/23/19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object 2"/>
          <p:cNvSpPr>
            <a:spLocks/>
          </p:cNvSpPr>
          <p:nvPr userDrawn="1"/>
        </p:nvSpPr>
        <p:spPr bwMode="auto">
          <a:xfrm>
            <a:off x="71438" y="77788"/>
            <a:ext cx="8996362" cy="5189537"/>
          </a:xfrm>
          <a:custGeom>
            <a:avLst/>
            <a:gdLst>
              <a:gd name="T0" fmla="*/ 0 w 9820910"/>
              <a:gd name="T1" fmla="*/ 5189284 h 6003290"/>
              <a:gd name="T2" fmla="*/ 8996257 w 9820910"/>
              <a:gd name="T3" fmla="*/ 5189284 h 6003290"/>
              <a:gd name="T4" fmla="*/ 8996257 w 9820910"/>
              <a:gd name="T5" fmla="*/ 0 h 6003290"/>
              <a:gd name="T6" fmla="*/ 0 w 9820910"/>
              <a:gd name="T7" fmla="*/ 0 h 6003290"/>
              <a:gd name="T8" fmla="*/ 0 w 9820910"/>
              <a:gd name="T9" fmla="*/ 5189284 h 6003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8" name="object 3"/>
          <p:cNvSpPr>
            <a:spLocks/>
          </p:cNvSpPr>
          <p:nvPr userDrawn="1"/>
        </p:nvSpPr>
        <p:spPr bwMode="auto">
          <a:xfrm>
            <a:off x="71438" y="5468938"/>
            <a:ext cx="8996362" cy="1206500"/>
          </a:xfrm>
          <a:custGeom>
            <a:avLst/>
            <a:gdLst>
              <a:gd name="T0" fmla="*/ 0 w 9820910"/>
              <a:gd name="T1" fmla="*/ 1206069 h 1205229"/>
              <a:gd name="T2" fmla="*/ 8996257 w 9820910"/>
              <a:gd name="T3" fmla="*/ 1206069 h 1205229"/>
              <a:gd name="T4" fmla="*/ 8996257 w 9820910"/>
              <a:gd name="T5" fmla="*/ 0 h 1205229"/>
              <a:gd name="T6" fmla="*/ 0 w 9820910"/>
              <a:gd name="T7" fmla="*/ 0 h 1205229"/>
              <a:gd name="T8" fmla="*/ 0 w 9820910"/>
              <a:gd name="T9" fmla="*/ 1206069 h 120522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1205229">
                <a:moveTo>
                  <a:pt x="0" y="1204798"/>
                </a:moveTo>
                <a:lnTo>
                  <a:pt x="9820795" y="1204798"/>
                </a:lnTo>
                <a:lnTo>
                  <a:pt x="9820795" y="0"/>
                </a:lnTo>
                <a:lnTo>
                  <a:pt x="0" y="0"/>
                </a:lnTo>
                <a:lnTo>
                  <a:pt x="0" y="1204798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" name="object 4"/>
          <p:cNvSpPr>
            <a:spLocks/>
          </p:cNvSpPr>
          <p:nvPr userDrawn="1"/>
        </p:nvSpPr>
        <p:spPr bwMode="auto">
          <a:xfrm>
            <a:off x="682625" y="5988050"/>
            <a:ext cx="171450" cy="168275"/>
          </a:xfrm>
          <a:custGeom>
            <a:avLst/>
            <a:gdLst>
              <a:gd name="T0" fmla="*/ 171348 w 171450"/>
              <a:gd name="T1" fmla="*/ 0 h 167004"/>
              <a:gd name="T2" fmla="*/ 0 w 171450"/>
              <a:gd name="T3" fmla="*/ 0 h 167004"/>
              <a:gd name="T4" fmla="*/ 0 w 171450"/>
              <a:gd name="T5" fmla="*/ 167802 h 167004"/>
              <a:gd name="T6" fmla="*/ 171348 w 171450"/>
              <a:gd name="T7" fmla="*/ 167802 h 167004"/>
              <a:gd name="T8" fmla="*/ 171348 w 171450"/>
              <a:gd name="T9" fmla="*/ 0 h 16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" t="11734" r="5948" b="8889"/>
          <a:stretch/>
        </p:blipFill>
        <p:spPr>
          <a:xfrm>
            <a:off x="7138949" y="5639835"/>
            <a:ext cx="1719072" cy="864704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1243-C996-47A1-A84D-8A658DC9C7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F60E1F-C6B1-4F3C-9795-E60FB65E41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z="600"/>
              <a:t>9/23/19</a:t>
            </a:r>
            <a:endParaRPr lang="en-US" sz="600" dirty="0"/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>
          <a:xfrm>
            <a:off x="158388" y="2682240"/>
            <a:ext cx="7862207" cy="34947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Bullet points blah blah blah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dirty="0"/>
              <a:t>Bullet points blah blah blah</a:t>
            </a:r>
          </a:p>
          <a:p>
            <a:pPr marL="342900" marR="0" lvl="0" indent="-34290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" charset="2"/>
              <a:buChar char="§"/>
              <a:tabLst/>
              <a:defRPr/>
            </a:pPr>
            <a:r>
              <a:rPr lang="en-US" dirty="0"/>
              <a:t>Bullet points blah blah blah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08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object 3"/>
          <p:cNvSpPr>
            <a:spLocks/>
          </p:cNvSpPr>
          <p:nvPr userDrawn="1"/>
        </p:nvSpPr>
        <p:spPr bwMode="auto">
          <a:xfrm>
            <a:off x="80963" y="5446713"/>
            <a:ext cx="8986837" cy="1228725"/>
          </a:xfrm>
          <a:custGeom>
            <a:avLst/>
            <a:gdLst>
              <a:gd name="T0" fmla="*/ 0 w 9820910"/>
              <a:gd name="T1" fmla="*/ 1228180 h 1204595"/>
              <a:gd name="T2" fmla="*/ 8986732 w 9820910"/>
              <a:gd name="T3" fmla="*/ 1228180 h 1204595"/>
              <a:gd name="T4" fmla="*/ 8986732 w 9820910"/>
              <a:gd name="T5" fmla="*/ 0 h 1204595"/>
              <a:gd name="T6" fmla="*/ 0 w 9820910"/>
              <a:gd name="T7" fmla="*/ 0 h 1204595"/>
              <a:gd name="T8" fmla="*/ 0 w 9820910"/>
              <a:gd name="T9" fmla="*/ 1228180 h 12045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1204595">
                <a:moveTo>
                  <a:pt x="0" y="1204061"/>
                </a:moveTo>
                <a:lnTo>
                  <a:pt x="9820795" y="1204061"/>
                </a:lnTo>
                <a:lnTo>
                  <a:pt x="9820795" y="0"/>
                </a:lnTo>
                <a:lnTo>
                  <a:pt x="0" y="0"/>
                </a:lnTo>
                <a:lnTo>
                  <a:pt x="0" y="1204061"/>
                </a:lnTo>
                <a:close/>
              </a:path>
            </a:pathLst>
          </a:custGeom>
          <a:solidFill>
            <a:srgbClr val="97D5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1" t="11734" r="5948" b="8889"/>
          <a:stretch/>
        </p:blipFill>
        <p:spPr>
          <a:xfrm>
            <a:off x="7163501" y="5636887"/>
            <a:ext cx="1719072" cy="864704"/>
          </a:xfrm>
          <a:prstGeom prst="rect">
            <a:avLst/>
          </a:prstGeom>
        </p:spPr>
      </p:pic>
      <p:sp>
        <p:nvSpPr>
          <p:cNvPr id="9" name="object 2"/>
          <p:cNvSpPr>
            <a:spLocks/>
          </p:cNvSpPr>
          <p:nvPr userDrawn="1"/>
        </p:nvSpPr>
        <p:spPr bwMode="auto">
          <a:xfrm>
            <a:off x="71438" y="77788"/>
            <a:ext cx="8996362" cy="5189537"/>
          </a:xfrm>
          <a:custGeom>
            <a:avLst/>
            <a:gdLst>
              <a:gd name="T0" fmla="*/ 0 w 9820910"/>
              <a:gd name="T1" fmla="*/ 5189284 h 6003290"/>
              <a:gd name="T2" fmla="*/ 8996257 w 9820910"/>
              <a:gd name="T3" fmla="*/ 5189284 h 6003290"/>
              <a:gd name="T4" fmla="*/ 8996257 w 9820910"/>
              <a:gd name="T5" fmla="*/ 0 h 6003290"/>
              <a:gd name="T6" fmla="*/ 0 w 9820910"/>
              <a:gd name="T7" fmla="*/ 0 h 6003290"/>
              <a:gd name="T8" fmla="*/ 0 w 9820910"/>
              <a:gd name="T9" fmla="*/ 5189284 h 60032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0910" h="6003290">
                <a:moveTo>
                  <a:pt x="0" y="6002997"/>
                </a:moveTo>
                <a:lnTo>
                  <a:pt x="9820795" y="6002997"/>
                </a:lnTo>
                <a:lnTo>
                  <a:pt x="9820795" y="0"/>
                </a:lnTo>
                <a:lnTo>
                  <a:pt x="0" y="0"/>
                </a:lnTo>
                <a:lnTo>
                  <a:pt x="0" y="6002997"/>
                </a:lnTo>
                <a:close/>
              </a:path>
            </a:pathLst>
          </a:custGeom>
          <a:solidFill>
            <a:srgbClr val="E4EFF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10" name="object 4"/>
          <p:cNvSpPr>
            <a:spLocks/>
          </p:cNvSpPr>
          <p:nvPr userDrawn="1"/>
        </p:nvSpPr>
        <p:spPr bwMode="auto">
          <a:xfrm>
            <a:off x="682625" y="5988050"/>
            <a:ext cx="171450" cy="168275"/>
          </a:xfrm>
          <a:custGeom>
            <a:avLst/>
            <a:gdLst>
              <a:gd name="T0" fmla="*/ 171348 w 171450"/>
              <a:gd name="T1" fmla="*/ 0 h 167004"/>
              <a:gd name="T2" fmla="*/ 0 w 171450"/>
              <a:gd name="T3" fmla="*/ 0 h 167004"/>
              <a:gd name="T4" fmla="*/ 0 w 171450"/>
              <a:gd name="T5" fmla="*/ 167802 h 167004"/>
              <a:gd name="T6" fmla="*/ 171348 w 171450"/>
              <a:gd name="T7" fmla="*/ 167802 h 167004"/>
              <a:gd name="T8" fmla="*/ 171348 w 171450"/>
              <a:gd name="T9" fmla="*/ 0 h 167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1450" h="167004">
                <a:moveTo>
                  <a:pt x="171348" y="0"/>
                </a:moveTo>
                <a:lnTo>
                  <a:pt x="0" y="0"/>
                </a:lnTo>
                <a:lnTo>
                  <a:pt x="0" y="166535"/>
                </a:lnTo>
                <a:lnTo>
                  <a:pt x="171348" y="166535"/>
                </a:lnTo>
                <a:lnTo>
                  <a:pt x="171348" y="0"/>
                </a:lnTo>
                <a:close/>
              </a:path>
            </a:pathLst>
          </a:custGeom>
          <a:solidFill>
            <a:srgbClr val="EE31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0BE7E-7EFB-4603-BFCA-06CB51666F1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4B6DE-499D-4028-81CB-D47C739024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3C441-0553-4AE5-ADA2-EFE4B1358C1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18FC7E-006F-4D2D-886B-672D0C36EFC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8D6C0-6543-4EAF-9AFF-D25AECAEAF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5A982-7EDD-48F8-BF27-FC634944C0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4C3EA4B-9447-497B-8112-BD52D5E0ABC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9/23/19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85440F2D-6A0B-4828-8DEE-5125C60E105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98" r:id="rId12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0.png"/><Relationship Id="rId4" Type="http://schemas.openxmlformats.org/officeDocument/2006/relationships/customXml" Target="../ink/ink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511297"/>
            <a:ext cx="7772400" cy="2387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HOW TO BE A GOOD PAST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·</a:t>
            </a:r>
            <a:r>
              <a:rPr lang="en-US" dirty="0">
                <a:solidFill>
                  <a:schemeClr val="bg1"/>
                </a:solidFill>
              </a:rPr>
              <a:t>PRESIDENT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&amp; WHAT COMES NEXT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Region Presidents’ Training – July 12, 2020</a:t>
            </a:r>
          </a:p>
          <a:p>
            <a:endParaRPr lang="en-US" dirty="0"/>
          </a:p>
        </p:txBody>
      </p:sp>
      <p:sp>
        <p:nvSpPr>
          <p:cNvPr id="1029" name="AutoShape 5" descr="Image result for presidenti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522" y="229307"/>
            <a:ext cx="8229600" cy="438912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5400" dirty="0">
                <a:latin typeface="+mj-lt"/>
              </a:rPr>
              <a:t>Transition may be difficult.</a:t>
            </a:r>
          </a:p>
          <a:p>
            <a:pPr lvl="0">
              <a:buNone/>
            </a:pPr>
            <a:endParaRPr lang="en-US" sz="900" dirty="0">
              <a:latin typeface="+mj-lt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sz="5200" dirty="0">
                <a:latin typeface="+mj-lt"/>
              </a:rPr>
              <a:t>Seek classmates and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5200" dirty="0">
                <a:latin typeface="+mj-lt"/>
              </a:rPr>
              <a:t>Past region presidents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5200" dirty="0">
                <a:latin typeface="+mj-lt"/>
              </a:rPr>
              <a:t>for support.</a:t>
            </a:r>
            <a:endParaRPr lang="en-US" sz="5200" dirty="0"/>
          </a:p>
        </p:txBody>
      </p:sp>
      <p:pic>
        <p:nvPicPr>
          <p:cNvPr id="4098" name="Picture 2" descr="Image result for transition"/>
          <p:cNvPicPr>
            <a:picLocks noChangeAspect="1" noChangeArrowheads="1"/>
          </p:cNvPicPr>
          <p:nvPr/>
        </p:nvPicPr>
        <p:blipFill>
          <a:blip r:embed="rId2" cstate="print"/>
          <a:srcRect l="4646" t="18176" r="42920"/>
          <a:stretch>
            <a:fillRect/>
          </a:stretch>
        </p:blipFill>
        <p:spPr bwMode="auto">
          <a:xfrm>
            <a:off x="6457919" y="1474632"/>
            <a:ext cx="2215204" cy="2073964"/>
          </a:xfrm>
          <a:prstGeom prst="rect">
            <a:avLst/>
          </a:prstGeom>
          <a:noFill/>
          <a:effectLst>
            <a:softEdge rad="444500"/>
          </a:effectLst>
        </p:spPr>
      </p:pic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01B9A0B9-7BF3-485B-BEE0-FB84FC8F03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 result for suppor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023" y="3243532"/>
            <a:ext cx="2146828" cy="2012651"/>
          </a:xfrm>
          <a:prstGeom prst="rect">
            <a:avLst/>
          </a:prstGeom>
          <a:noFill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36319" y="711188"/>
            <a:ext cx="88495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Encourage other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board members to be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there for her as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they were for you.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Image result for hug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7738"/>
          <a:stretch>
            <a:fillRect/>
          </a:stretch>
        </p:blipFill>
        <p:spPr bwMode="auto">
          <a:xfrm>
            <a:off x="0" y="0"/>
            <a:ext cx="2476500" cy="2193924"/>
          </a:xfrm>
          <a:prstGeom prst="rect">
            <a:avLst/>
          </a:prstGeom>
          <a:noFill/>
        </p:spPr>
      </p:pic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651CF7AE-74F6-44BA-9E49-68FFD5BE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45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59B0A35-228F-4325-B94D-CCC5D73344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9428" y="1356644"/>
            <a:ext cx="1817977" cy="2261165"/>
          </a:xfrm>
          <a:prstGeom prst="rect">
            <a:avLst/>
          </a:prstGeom>
          <a:effectLst>
            <a:softEdge rad="1778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2804F9-C48F-4B29-B52A-4B22889CDB66}"/>
              </a:ext>
            </a:extLst>
          </p:cNvPr>
          <p:cNvSpPr txBox="1"/>
          <p:nvPr/>
        </p:nvSpPr>
        <p:spPr>
          <a:xfrm>
            <a:off x="692642" y="240458"/>
            <a:ext cx="746612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 </a:t>
            </a:r>
            <a:r>
              <a:rPr lang="en-US" sz="3200" dirty="0">
                <a:solidFill>
                  <a:srgbClr val="C00000"/>
                </a:solidFill>
              </a:rPr>
              <a:t>Perfect </a:t>
            </a:r>
            <a:r>
              <a:rPr lang="en-US" sz="3200" dirty="0"/>
              <a:t>Past President is like a good </a:t>
            </a:r>
            <a:r>
              <a:rPr lang="en-US" sz="3200" dirty="0">
                <a:solidFill>
                  <a:srgbClr val="C00000"/>
                </a:solidFill>
              </a:rPr>
              <a:t>bra…</a:t>
            </a:r>
            <a:endParaRPr lang="en-US" sz="3200" dirty="0"/>
          </a:p>
          <a:p>
            <a:endParaRPr lang="en-US" dirty="0"/>
          </a:p>
          <a:p>
            <a:r>
              <a:rPr lang="en-US" sz="2000" dirty="0"/>
              <a:t>…</a:t>
            </a:r>
            <a:r>
              <a:rPr lang="en-US" sz="2000" b="1" dirty="0"/>
              <a:t>Hard </a:t>
            </a:r>
            <a:r>
              <a:rPr lang="en-US" sz="2000" dirty="0"/>
              <a:t>to find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Supportive</a:t>
            </a:r>
            <a:r>
              <a:rPr lang="en-US" sz="2000" dirty="0"/>
              <a:t>, mentoring and modeling best practices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Uplifting </a:t>
            </a:r>
            <a:r>
              <a:rPr lang="en-US" sz="2000" dirty="0"/>
              <a:t>with a positive attitude</a:t>
            </a:r>
          </a:p>
          <a:p>
            <a:r>
              <a:rPr lang="en-US" sz="2000" dirty="0"/>
              <a:t>…Never lets you down or leaves you hanging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Comfortable</a:t>
            </a:r>
            <a:r>
              <a:rPr lang="en-US" sz="2000" dirty="0"/>
              <a:t> with roles and situations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In-style</a:t>
            </a:r>
            <a:r>
              <a:rPr lang="en-US" sz="2000" dirty="0"/>
              <a:t>, understands the region culture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Seamless</a:t>
            </a:r>
            <a:r>
              <a:rPr lang="en-US" sz="2000" dirty="0"/>
              <a:t>, transferring and transitioning leadership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Reliable</a:t>
            </a:r>
            <a:r>
              <a:rPr lang="en-US" sz="2000" dirty="0"/>
              <a:t>, there when needed; always comes through</a:t>
            </a:r>
          </a:p>
          <a:p>
            <a:r>
              <a:rPr lang="en-US" sz="2000" dirty="0"/>
              <a:t>…</a:t>
            </a:r>
            <a:r>
              <a:rPr lang="en-US" sz="2000" b="1" dirty="0"/>
              <a:t>Unobtrusive</a:t>
            </a:r>
            <a:r>
              <a:rPr lang="en-US" sz="2000" dirty="0"/>
              <a:t>, effective behind the scenes</a:t>
            </a:r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B839301-1008-42D5-8EE1-D692A3AF6344}"/>
                  </a:ext>
                </a:extLst>
              </p14:cNvPr>
              <p14:cNvContentPartPr/>
              <p14:nvPr/>
            </p14:nvContentPartPr>
            <p14:xfrm>
              <a:off x="3515000" y="1188640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B839301-1008-42D5-8EE1-D692A3AF634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06360" y="1179640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3BEE0B4-2441-49A0-9BB8-5302E851C5C9}"/>
              </a:ext>
            </a:extLst>
          </p:cNvPr>
          <p:cNvSpPr txBox="1"/>
          <p:nvPr/>
        </p:nvSpPr>
        <p:spPr>
          <a:xfrm>
            <a:off x="-75703" y="3995332"/>
            <a:ext cx="79124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                                       </a:t>
            </a:r>
          </a:p>
          <a:p>
            <a:pPr algn="ctr"/>
            <a:r>
              <a:rPr lang="en-US" sz="2400" b="1" i="1" dirty="0">
                <a:solidFill>
                  <a:srgbClr val="C00000"/>
                </a:solidFill>
              </a:rPr>
              <a:t>                  ALWAYS CLOSE TO YOUR HEART</a:t>
            </a:r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824E2D52-1222-476B-ADB7-BA52CAD5C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assembl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6210" y="320705"/>
            <a:ext cx="7448205" cy="292692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194559" y="743744"/>
            <a:ext cx="4572001" cy="129854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12960" y="667901"/>
            <a:ext cx="53276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WHAT COMES NEXT </a:t>
            </a:r>
          </a:p>
          <a:p>
            <a:pPr algn="ctr"/>
            <a:r>
              <a:rPr lang="en-US" sz="4000" b="1" dirty="0"/>
              <a:t>AT NATIONAL 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884" y="3226844"/>
            <a:ext cx="811823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200" dirty="0"/>
              <a:t>Exit Interviews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/>
              <a:t> National Assembly Member responsibilities</a:t>
            </a:r>
          </a:p>
          <a:p>
            <a:r>
              <a:rPr lang="en-US" sz="3200" dirty="0"/>
              <a:t>   (when you’re not a Region President)</a:t>
            </a:r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2CCD00F9-E728-4CE2-B03E-769FA287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0E20A-C759-4546-AE25-930266AC3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550" y="136525"/>
            <a:ext cx="6501130" cy="757555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The PERFECT Past President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DD2D83-2692-4F28-9F63-4A1436EA4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8450" y="1015999"/>
            <a:ext cx="6197600" cy="4162425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00B050"/>
                </a:solidFill>
                <a:latin typeface="+mj-lt"/>
              </a:rPr>
              <a:t>P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assion for the Hadassah Mission </a:t>
            </a:r>
          </a:p>
          <a:p>
            <a:pPr algn="l"/>
            <a:r>
              <a:rPr lang="en-US" sz="32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E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xperience and Leadership</a:t>
            </a:r>
          </a:p>
          <a:p>
            <a:pPr algn="l"/>
            <a:r>
              <a:rPr lang="en-US" sz="3200" b="1" dirty="0" err="1">
                <a:solidFill>
                  <a:srgbClr val="002060"/>
                </a:solidFill>
                <a:latin typeface="+mj-lt"/>
              </a:rPr>
              <a:t>R</a:t>
            </a:r>
            <a:r>
              <a:rPr lang="en-US" sz="3200" dirty="0" err="1">
                <a:solidFill>
                  <a:schemeClr val="bg1"/>
                </a:solidFill>
                <a:latin typeface="+mj-lt"/>
              </a:rPr>
              <a:t>uach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 (spirit)and love for Israel</a:t>
            </a:r>
          </a:p>
          <a:p>
            <a:pPr algn="l"/>
            <a:r>
              <a:rPr lang="en-US" sz="3200" b="1" dirty="0">
                <a:solidFill>
                  <a:schemeClr val="bg1"/>
                </a:solidFill>
                <a:latin typeface="+mj-lt"/>
              </a:rPr>
              <a:t>F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inesse and fearlessness</a:t>
            </a:r>
          </a:p>
          <a:p>
            <a:pPr algn="l"/>
            <a:r>
              <a:rPr lang="en-US" sz="3200" b="1" dirty="0">
                <a:solidFill>
                  <a:srgbClr val="00B050"/>
                </a:solidFill>
                <a:latin typeface="+mj-lt"/>
              </a:rPr>
              <a:t>E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nergy and organization</a:t>
            </a:r>
          </a:p>
          <a:p>
            <a:pPr algn="l"/>
            <a:r>
              <a:rPr lang="en-US" sz="3200" b="1" dirty="0">
                <a:solidFill>
                  <a:srgbClr val="FF0000"/>
                </a:solidFill>
                <a:latin typeface="+mj-lt"/>
              </a:rPr>
              <a:t>C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aring and creativity</a:t>
            </a:r>
          </a:p>
          <a:p>
            <a:pPr algn="l"/>
            <a:r>
              <a:rPr lang="en-US" sz="3200" b="1" dirty="0">
                <a:solidFill>
                  <a:srgbClr val="7030A0"/>
                </a:solidFill>
                <a:latin typeface="+mj-lt"/>
              </a:rPr>
              <a:t>T</a:t>
            </a:r>
            <a:r>
              <a:rPr lang="en-US" sz="3200" dirty="0">
                <a:solidFill>
                  <a:schemeClr val="bg1"/>
                </a:solidFill>
                <a:latin typeface="+mj-lt"/>
              </a:rPr>
              <a:t>enacity</a:t>
            </a:r>
          </a:p>
          <a:p>
            <a:pPr algn="l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BE78-10BD-4C9B-8A79-4FC73674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9F1C5C-33CD-4AB2-98E1-B1C970B01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V="1">
            <a:off x="13658850" y="4733926"/>
            <a:ext cx="723900" cy="85724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Date Placeholder 7">
            <a:extLst>
              <a:ext uri="{FF2B5EF4-FFF2-40B4-BE49-F238E27FC236}">
                <a16:creationId xmlns:a16="http://schemas.microsoft.com/office/drawing/2014/main" id="{F8663E0E-0BA4-481E-B454-F57F11DC11FC}"/>
              </a:ext>
            </a:extLst>
          </p:cNvPr>
          <p:cNvSpPr txBox="1">
            <a:spLocks/>
          </p:cNvSpPr>
          <p:nvPr/>
        </p:nvSpPr>
        <p:spPr>
          <a:xfrm>
            <a:off x="1070657" y="5845215"/>
            <a:ext cx="4566213" cy="49208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chemeClr val="tx2">
                    <a:shade val="9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</a:rPr>
              <a:t>Region Presidents’ Training – July 12, 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555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70657" y="1200150"/>
            <a:ext cx="69557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Remember how you felt coming in three years ago! What did your predecessor  </a:t>
            </a:r>
          </a:p>
          <a:p>
            <a:pPr algn="ctr"/>
            <a:r>
              <a:rPr lang="en-US" sz="4800" dirty="0"/>
              <a:t>do or not do? </a:t>
            </a:r>
          </a:p>
        </p:txBody>
      </p:sp>
      <p:sp>
        <p:nvSpPr>
          <p:cNvPr id="11" name="Date Placeholder 7">
            <a:extLst>
              <a:ext uri="{FF2B5EF4-FFF2-40B4-BE49-F238E27FC236}">
                <a16:creationId xmlns:a16="http://schemas.microsoft.com/office/drawing/2014/main" id="{98320594-97E4-4C15-953F-7AC8C1A987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27B7F9-06D1-4BBA-8494-6526780EE6A6}"/>
              </a:ext>
            </a:extLst>
          </p:cNvPr>
          <p:cNvSpPr txBox="1"/>
          <p:nvPr/>
        </p:nvSpPr>
        <p:spPr>
          <a:xfrm rot="19817137">
            <a:off x="528634" y="591603"/>
            <a:ext cx="13318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</a:rPr>
              <a:t>Advice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13B514-6A94-405E-88C1-314050C6EDFE}"/>
              </a:ext>
            </a:extLst>
          </p:cNvPr>
          <p:cNvSpPr txBox="1"/>
          <p:nvPr/>
        </p:nvSpPr>
        <p:spPr>
          <a:xfrm rot="1714338">
            <a:off x="6779135" y="756682"/>
            <a:ext cx="262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Assistance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2DB08B-1895-4DBF-A335-B4FC9E2B8D37}"/>
              </a:ext>
            </a:extLst>
          </p:cNvPr>
          <p:cNvSpPr txBox="1"/>
          <p:nvPr/>
        </p:nvSpPr>
        <p:spPr>
          <a:xfrm rot="20470366">
            <a:off x="686171" y="3530664"/>
            <a:ext cx="1993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Tips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9CBB0B-792D-47BF-ADCB-DB1E50A0B767}"/>
              </a:ext>
            </a:extLst>
          </p:cNvPr>
          <p:cNvSpPr txBox="1"/>
          <p:nvPr/>
        </p:nvSpPr>
        <p:spPr>
          <a:xfrm rot="877909">
            <a:off x="7044643" y="3954751"/>
            <a:ext cx="262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chemeClr val="accent4">
                    <a:lumMod val="75000"/>
                  </a:schemeClr>
                </a:solidFill>
              </a:rPr>
              <a:t>Help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63CC18-680A-4085-925B-6DDB745CCC6B}"/>
              </a:ext>
            </a:extLst>
          </p:cNvPr>
          <p:cNvSpPr txBox="1"/>
          <p:nvPr/>
        </p:nvSpPr>
        <p:spPr>
          <a:xfrm>
            <a:off x="3498850" y="441101"/>
            <a:ext cx="262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Support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053C9F-4779-4010-B29C-E1F3D3A5C3FB}"/>
              </a:ext>
            </a:extLst>
          </p:cNvPr>
          <p:cNvSpPr txBox="1"/>
          <p:nvPr/>
        </p:nvSpPr>
        <p:spPr>
          <a:xfrm>
            <a:off x="3465524" y="4447817"/>
            <a:ext cx="2628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</a:rPr>
              <a:t>Guidance</a:t>
            </a:r>
          </a:p>
        </p:txBody>
      </p:sp>
    </p:spTree>
    <p:extLst>
      <p:ext uri="{BB962C8B-B14F-4D97-AF65-F5344CB8AC3E}">
        <p14:creationId xmlns:p14="http://schemas.microsoft.com/office/powerpoint/2010/main" val="271563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doors dir="ver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51816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>
                <a:latin typeface="+mj-lt"/>
              </a:rPr>
              <a:t>EXPECTATIONS</a:t>
            </a:r>
            <a:r>
              <a:rPr lang="en-US" sz="6000" dirty="0">
                <a:latin typeface="+mj-lt"/>
              </a:rPr>
              <a:t>: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6000" dirty="0">
                <a:latin typeface="+mj-lt"/>
              </a:rPr>
              <a:t> </a:t>
            </a:r>
            <a:r>
              <a:rPr lang="en-US" sz="4800" dirty="0">
                <a:latin typeface="+mj-lt"/>
              </a:rPr>
              <a:t>Monthly ZOOMs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4800" dirty="0">
                <a:latin typeface="+mj-lt"/>
              </a:rPr>
              <a:t> Presidents’ Trainings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en-US" sz="4800" dirty="0">
                <a:latin typeface="+mj-lt"/>
              </a:rPr>
              <a:t> National Assembly Meetings</a:t>
            </a:r>
          </a:p>
          <a:p>
            <a:pPr algn="ctr">
              <a:buNone/>
            </a:pPr>
            <a:endParaRPr lang="en-US" sz="6000" dirty="0">
              <a:latin typeface="+mj-lt"/>
            </a:endParaRPr>
          </a:p>
        </p:txBody>
      </p:sp>
      <p:sp>
        <p:nvSpPr>
          <p:cNvPr id="11268" name="AutoShape 4" descr="Image result for flip ch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6" name="AutoShape 12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8" name="AutoShape 14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0" name="AutoShape 16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2" name="AutoShape 18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4" name="AutoShape 20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86" name="AutoShape 22" descr="Image result for train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88" name="Picture 24" descr="Related ima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0585" y="917391"/>
            <a:ext cx="2780173" cy="1621768"/>
          </a:xfrm>
          <a:prstGeom prst="rect">
            <a:avLst/>
          </a:prstGeom>
          <a:noFill/>
        </p:spPr>
      </p:pic>
      <p:sp>
        <p:nvSpPr>
          <p:cNvPr id="11" name="Date Placeholder 7">
            <a:extLst>
              <a:ext uri="{FF2B5EF4-FFF2-40B4-BE49-F238E27FC236}">
                <a16:creationId xmlns:a16="http://schemas.microsoft.com/office/drawing/2014/main" id="{6D7A535F-E551-4544-8784-69832835E1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017430" y="988883"/>
            <a:ext cx="753414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/>
          </a:p>
          <a:p>
            <a:pPr algn="r"/>
            <a:r>
              <a:rPr lang="en-US" sz="5400" dirty="0"/>
              <a:t>START INCLUDING </a:t>
            </a:r>
          </a:p>
          <a:p>
            <a:r>
              <a:rPr lang="en-US" sz="5400" dirty="0"/>
              <a:t>YOUR SUCCESSOR</a:t>
            </a:r>
          </a:p>
          <a:p>
            <a:pPr algn="ctr"/>
            <a:r>
              <a:rPr lang="en-US" sz="8000" b="1" dirty="0"/>
              <a:t>NOW!</a:t>
            </a:r>
          </a:p>
        </p:txBody>
      </p:sp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8AD7E3A5-A62B-4A3F-8A82-0F8E4863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Meeting Clip Art - Royalty Free - GoGraph">
            <a:extLst>
              <a:ext uri="{FF2B5EF4-FFF2-40B4-BE49-F238E27FC236}">
                <a16:creationId xmlns:a16="http://schemas.microsoft.com/office/drawing/2014/main" id="{495CCCFA-60D4-4CAA-AB4B-95EC42BE4E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80" r="-1698" b="6996"/>
          <a:stretch/>
        </p:blipFill>
        <p:spPr bwMode="auto">
          <a:xfrm>
            <a:off x="6469689" y="2575775"/>
            <a:ext cx="1959534" cy="1908668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1028" name="Picture 4" descr="Meeting Clipart Town Meeting - Png Download - Full Size Clipart ...">
            <a:extLst>
              <a:ext uri="{FF2B5EF4-FFF2-40B4-BE49-F238E27FC236}">
                <a16:creationId xmlns:a16="http://schemas.microsoft.com/office/drawing/2014/main" id="{E6BFC78E-8ECF-4A89-B302-68E3F43D0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8" y="648770"/>
            <a:ext cx="2295995" cy="1719780"/>
          </a:xfrm>
          <a:prstGeom prst="rect">
            <a:avLst/>
          </a:prstGeom>
          <a:noFill/>
          <a:effectLst>
            <a:softEdge rad="254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5840" y="472440"/>
            <a:ext cx="733044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/>
              <a:t>KEEP HER </a:t>
            </a:r>
          </a:p>
          <a:p>
            <a:pPr algn="ctr"/>
            <a:r>
              <a:rPr lang="en-US" sz="6000" dirty="0"/>
              <a:t>IN THE LOOP</a:t>
            </a:r>
          </a:p>
          <a:p>
            <a:pPr algn="ctr"/>
            <a:r>
              <a:rPr lang="en-US" sz="6000" dirty="0"/>
              <a:t>(National and Region)</a:t>
            </a:r>
          </a:p>
          <a:p>
            <a:r>
              <a:rPr lang="en-US" sz="6000" b="1" dirty="0"/>
              <a:t>ESPECIALLY </a:t>
            </a:r>
          </a:p>
          <a:p>
            <a:r>
              <a:rPr lang="en-US" sz="6000" b="1" dirty="0"/>
              <a:t>ANNUAL PLAN</a:t>
            </a:r>
          </a:p>
        </p:txBody>
      </p:sp>
      <p:pic>
        <p:nvPicPr>
          <p:cNvPr id="13314" name="Picture 2" descr="Image result for spreadshe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9963" y="3398808"/>
            <a:ext cx="1982802" cy="15441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6A6CE1BD-2FB0-47D4-B518-96A36D1A4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1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endSnd/>
        </p:sndAc>
      </p:transition>
    </mc:Choice>
    <mc:Fallback xmlns="">
      <p:transition>
        <p:sndAc>
          <p:endSnd/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654457" y="1085231"/>
            <a:ext cx="8092727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Don’t be a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“mother-in-law."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Be there to advise and support without telling her what to do. </a:t>
            </a:r>
            <a:r>
              <a:rPr kumimoji="0" lang="en-US" sz="5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</a:t>
            </a:r>
            <a:endParaRPr kumimoji="0" 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2" name="Picture 2" descr="Image result for mother in law cartoons"/>
          <p:cNvPicPr>
            <a:picLocks noChangeAspect="1" noChangeArrowheads="1"/>
          </p:cNvPicPr>
          <p:nvPr/>
        </p:nvPicPr>
        <p:blipFill>
          <a:blip r:embed="rId3" cstate="print"/>
          <a:srcRect l="14451" t="21773" r="12626" b="13117"/>
          <a:stretch>
            <a:fillRect/>
          </a:stretch>
        </p:blipFill>
        <p:spPr bwMode="auto">
          <a:xfrm>
            <a:off x="5863047" y="1015208"/>
            <a:ext cx="2536166" cy="1732016"/>
          </a:xfrm>
          <a:prstGeom prst="rect">
            <a:avLst/>
          </a:prstGeom>
          <a:noFill/>
        </p:spPr>
      </p:pic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D978D1BA-BDBC-418E-A204-2B018DA23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6280" y="834033"/>
            <a:ext cx="7757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Stay back during </a:t>
            </a:r>
          </a:p>
          <a:p>
            <a:pPr algn="ctr"/>
            <a:r>
              <a:rPr lang="en-US" sz="5400" dirty="0"/>
              <a:t>Region meetings </a:t>
            </a:r>
          </a:p>
          <a:p>
            <a:pPr algn="ctr"/>
            <a:r>
              <a:rPr lang="en-US" sz="5400" dirty="0"/>
              <a:t>unless specifically </a:t>
            </a:r>
          </a:p>
          <a:p>
            <a:pPr algn="ctr"/>
            <a:r>
              <a:rPr lang="en-US" sz="5400" dirty="0"/>
              <a:t>asked a question</a:t>
            </a:r>
          </a:p>
        </p:txBody>
      </p:sp>
      <p:pic>
        <p:nvPicPr>
          <p:cNvPr id="8194" name="Picture 2" descr="Image result for dont tal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6247" y="1041729"/>
            <a:ext cx="1514726" cy="1514727"/>
          </a:xfrm>
          <a:prstGeom prst="rect">
            <a:avLst/>
          </a:prstGeom>
          <a:noFill/>
        </p:spPr>
      </p:pic>
      <p:pic>
        <p:nvPicPr>
          <p:cNvPr id="8198" name="Picture 6" descr="Image result for questi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3068" y="3243531"/>
            <a:ext cx="1362975" cy="1362975"/>
          </a:xfrm>
          <a:prstGeom prst="rect">
            <a:avLst/>
          </a:prstGeom>
          <a:noFill/>
        </p:spPr>
      </p:pic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2BD64B6E-D653-4D59-A865-5AA5658ED0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75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14:doors dir="vert"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8160" y="94211"/>
            <a:ext cx="862584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/>
              <a:t>IMPORTANCE OF:</a:t>
            </a:r>
          </a:p>
          <a:p>
            <a:pPr algn="ctr"/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4000" dirty="0"/>
              <a:t> Resource Chairs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 Trainers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 Classmates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 Veteran Presidents</a:t>
            </a:r>
          </a:p>
          <a:p>
            <a:pPr>
              <a:buFont typeface="Arial" pitchFamily="34" charset="0"/>
              <a:buChar char="•"/>
            </a:pPr>
            <a:r>
              <a:rPr lang="en-US" sz="4000" dirty="0"/>
              <a:t> Staff</a:t>
            </a:r>
          </a:p>
        </p:txBody>
      </p:sp>
      <p:sp>
        <p:nvSpPr>
          <p:cNvPr id="4" name="Date Placeholder 7">
            <a:extLst>
              <a:ext uri="{FF2B5EF4-FFF2-40B4-BE49-F238E27FC236}">
                <a16:creationId xmlns:a16="http://schemas.microsoft.com/office/drawing/2014/main" id="{6D3FC30C-5758-47E6-921A-0FCA1E137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70657" y="5845215"/>
            <a:ext cx="4566213" cy="492085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Region Presidents’ Training – July 12, 2020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6146" name="Picture 2" descr="Women Meeting Stock Illustrations – 14,358 Women Meeting Stock ...">
            <a:extLst>
              <a:ext uri="{FF2B5EF4-FFF2-40B4-BE49-F238E27FC236}">
                <a16:creationId xmlns:a16="http://schemas.microsoft.com/office/drawing/2014/main" id="{8171B58D-FD34-41C6-A28A-4B3CE9E7C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327" y="1598035"/>
            <a:ext cx="3321053" cy="201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5642</TotalTime>
  <Words>645</Words>
  <Application>Microsoft Office PowerPoint</Application>
  <PresentationFormat>On-screen Show (4:3)</PresentationFormat>
  <Paragraphs>120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Wingdings</vt:lpstr>
      <vt:lpstr>Wingdings 2</vt:lpstr>
      <vt:lpstr>Flow</vt:lpstr>
      <vt:lpstr>HOW TO BE A GOOD PAST·PRESIDENT &amp; WHAT COMES NEXT</vt:lpstr>
      <vt:lpstr>The PERFECT Past President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Simon</dc:creator>
  <cp:lastModifiedBy>Raquel Ayala</cp:lastModifiedBy>
  <cp:revision>686</cp:revision>
  <dcterms:created xsi:type="dcterms:W3CDTF">2015-01-26T15:38:39Z</dcterms:created>
  <dcterms:modified xsi:type="dcterms:W3CDTF">2020-07-06T13:24:28Z</dcterms:modified>
</cp:coreProperties>
</file>