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0" r:id="rId2"/>
    <p:sldId id="360" r:id="rId3"/>
    <p:sldId id="334" r:id="rId4"/>
    <p:sldId id="361" r:id="rId5"/>
    <p:sldId id="343" r:id="rId6"/>
    <p:sldId id="357" r:id="rId7"/>
    <p:sldId id="349" r:id="rId8"/>
    <p:sldId id="351" r:id="rId9"/>
    <p:sldId id="3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ad-file02\home\cneuhaus\Snapshot\Snapshot%202019%20Data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ad-file02\home\cneuhaus\Snapshot\Copy%20of%20BequestCashRcvd_Jan2020_Jun92020_CN_2020061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AD-FILE01\development\PG&amp;E\%232020%20Open%20Files\%232020%20Open%20Fi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0">
              <a:solidFill>
                <a:schemeClr val="accent1"/>
              </a:solidFill>
            </a:ln>
            <a:effectLst/>
            <a:scene3d>
              <a:camera prst="orthographicFront"/>
              <a:lightRig rig="threePt" dir="t"/>
            </a:scene3d>
            <a:sp3d>
              <a:bevelT w="0"/>
            </a:sp3d>
          </c:spPr>
          <c:invertIfNegative val="0"/>
          <c:dPt>
            <c:idx val="8"/>
            <c:invertIfNegative val="0"/>
            <c:bubble3D val="0"/>
            <c:spPr>
              <a:pattFill prst="pct5">
                <a:fgClr>
                  <a:schemeClr val="accent1"/>
                </a:fgClr>
                <a:bgClr>
                  <a:schemeClr val="bg1"/>
                </a:bgClr>
              </a:pattFill>
              <a:ln w="0">
                <a:solidFill>
                  <a:schemeClr val="accen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</a:sp3d>
            </c:spPr>
            <c:extLst>
              <c:ext xmlns:c16="http://schemas.microsoft.com/office/drawing/2014/chart" uri="{C3380CC4-5D6E-409C-BE32-E72D297353CC}">
                <c16:uniqueId val="{00000001-DCA3-4F5C-AB35-90FC242B3A67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  <a:fld id="{6EC0AA3B-CBCC-4417-A992-C64E78A9BC6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5E1-4885-B6D5-AE8CEE82BC5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**$18,549,198</a:t>
                    </a:r>
                  </a:p>
                  <a:p>
                    <a:r>
                      <a:rPr lang="en-US" dirty="0"/>
                      <a:t>as of 6/30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A3-4F5C-AB35-90FC242B3A67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Sheet1!$A$32:$I$32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Sheet1!$A$33:$I$33</c:f>
              <c:numCache>
                <c:formatCode>"$"#,##0.00</c:formatCode>
                <c:ptCount val="9"/>
                <c:pt idx="0">
                  <c:v>25488253</c:v>
                </c:pt>
                <c:pt idx="1">
                  <c:v>26930249</c:v>
                </c:pt>
                <c:pt idx="2">
                  <c:v>30361418</c:v>
                </c:pt>
                <c:pt idx="3">
                  <c:v>17350024</c:v>
                </c:pt>
                <c:pt idx="4">
                  <c:v>48073272</c:v>
                </c:pt>
                <c:pt idx="5">
                  <c:v>24735284</c:v>
                </c:pt>
                <c:pt idx="6">
                  <c:v>18938472</c:v>
                </c:pt>
                <c:pt idx="7">
                  <c:v>21902896</c:v>
                </c:pt>
                <c:pt idx="8" formatCode="_([$$-409]* #,##0.00_);_([$$-409]* \(#,##0.00\);_([$$-409]* &quot;-&quot;??_);_(@_)">
                  <c:v>18470427.199999999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A3-4F5C-AB35-90FC242B3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0728352"/>
        <c:axId val="2030640864"/>
      </c:barChart>
      <c:catAx>
        <c:axId val="203072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0640864"/>
        <c:crossesAt val="0"/>
        <c:auto val="1"/>
        <c:lblAlgn val="ctr"/>
        <c:lblOffset val="100"/>
        <c:noMultiLvlLbl val="0"/>
      </c:catAx>
      <c:valAx>
        <c:axId val="2030640864"/>
        <c:scaling>
          <c:orientation val="minMax"/>
          <c:max val="5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0728352"/>
        <c:crosses val="autoZero"/>
        <c:crossBetween val="between"/>
        <c:majorUnit val="100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63276243472744"/>
          <c:y val="0.10055521988963159"/>
          <c:w val="0.59805965162629626"/>
          <c:h val="0.895757479342017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E795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9F-46A4-9100-425EAA5F23DC}"/>
              </c:ext>
            </c:extLst>
          </c:dPt>
          <c:dPt>
            <c:idx val="1"/>
            <c:bubble3D val="0"/>
            <c:spPr>
              <a:solidFill>
                <a:srgbClr val="4E96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9F-46A4-9100-425EAA5F23DC}"/>
              </c:ext>
            </c:extLst>
          </c:dPt>
          <c:dPt>
            <c:idx val="2"/>
            <c:bubble3D val="0"/>
            <c:spPr>
              <a:solidFill>
                <a:srgbClr val="A94A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9F-46A4-9100-425EAA5F23DC}"/>
              </c:ext>
            </c:extLst>
          </c:dPt>
          <c:dPt>
            <c:idx val="3"/>
            <c:bubble3D val="0"/>
            <c:spPr>
              <a:solidFill>
                <a:srgbClr val="5AA2A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9F-46A4-9100-425EAA5F23DC}"/>
              </c:ext>
            </c:extLst>
          </c:dPt>
          <c:dPt>
            <c:idx val="4"/>
            <c:bubble3D val="0"/>
            <c:spPr>
              <a:solidFill>
                <a:srgbClr val="BDD04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49F-46A4-9100-425EAA5F23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49F-46A4-9100-425EAA5F23DC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1400" b="0" i="0" u="none" strike="noStrike" kern="1200" baseline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21B4569F-A896-48A1-BEF1-960903762DC7}" type="CATEGORYNAME">
                      <a:rPr lang="en-US" sz="1400" b="0" i="0" u="none" strike="noStrike" kern="1200" baseline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pPr>
                        <a:defRPr lang="en-US" sz="14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sz="1400" b="0" i="0" u="none" strike="noStrike" kern="1200" baseline="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endParaRPr>
                  </a:p>
                  <a:p>
                    <a:pPr>
                      <a:defRPr lang="en-US" sz="140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1400" b="0" i="0" u="none" strike="noStrike" kern="1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t>$8,857,321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400" b="0" i="0" u="none" strike="noStrike" kern="1200" baseline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49F-46A4-9100-425EAA5F23DC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400" b="0" i="0" u="none" strike="noStrike" kern="1200" baseline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73BDC426-08EC-4A83-8865-E5F5E0F7CFE5}" type="CATEGORYNAME">
                      <a:rPr lang="en-US" sz="1400" b="0" i="0" u="none" strike="noStrike" kern="1200" baseline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4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sz="1400" b="0" i="0" u="none" strike="noStrike" kern="120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endParaRPr>
                  </a:p>
                  <a:p>
                    <a:pPr algn="ctr" rtl="0">
                      <a:defRPr lang="en-US" sz="140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1400" b="0" i="0" u="none" strike="noStrike" kern="1200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t>$3,463,517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400" b="0" i="0" u="none" strike="noStrike" kern="1200" baseline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49F-46A4-9100-425EAA5F23DC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400" b="0" i="0" u="none" strike="noStrike" kern="1200" baseline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fld id="{3D3C8FBF-DB0B-41E7-80B4-49E5D13312A6}" type="CATEGORYNAME">
                      <a:rPr lang="en-US" sz="1400" b="0" i="0" u="none" strike="noStrike" kern="1200" baseline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4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t>[CATEGORY NAME]</a:t>
                    </a:fld>
                    <a:endParaRPr lang="en-US" sz="1400" b="0" i="0" u="none" strike="noStrike" kern="1200" baseline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endParaRPr>
                  </a:p>
                  <a:p>
                    <a:pPr algn="ctr" rtl="0">
                      <a:defRPr lang="en-US" sz="140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1400" b="0" i="0" u="none" strike="noStrike" kern="1200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t>$2,980,604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400" b="0" i="0" u="none" strike="noStrike" kern="1200" baseline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49F-46A4-9100-425EAA5F23D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077D42F-8F77-4975-AD25-87C82F28FAB4}" type="CATEGORYNAME">
                      <a:rPr lang="en-US" baseline="0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$2,040,621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49F-46A4-9100-425EAA5F23D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DB4BA54-55C5-4E18-ABA3-A230D892BD44}" type="CATEGORYNAME">
                      <a:rPr lang="en-US" baseline="0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$407,265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49F-46A4-9100-425EAA5F23DC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en-US" sz="1400" b="0" i="0" u="none" strike="noStrike" kern="1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0" i="0" u="none" strike="noStrike" kern="1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t>Other</a:t>
                    </a:r>
                  </a:p>
                  <a:p>
                    <a:pPr algn="ctr" rtl="0">
                      <a:defRPr lang="en-U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sz="1400" b="0" i="0" u="none" strike="noStrike" kern="1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rPr>
                      <a:t>$799,870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400" b="0" i="0" u="none" strike="noStrike" kern="1200" baseline="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9F-46A4-9100-425EAA5F2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0" i="0" u="none" strike="noStrike" kern="1200" baseline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Sheet1!$E$2:$E$7</c:f>
              <c:strCache>
                <c:ptCount val="6"/>
                <c:pt idx="0">
                  <c:v>FL</c:v>
                </c:pt>
                <c:pt idx="1">
                  <c:v>PA</c:v>
                </c:pt>
                <c:pt idx="2">
                  <c:v>CA</c:v>
                </c:pt>
                <c:pt idx="3">
                  <c:v>NY</c:v>
                </c:pt>
                <c:pt idx="4">
                  <c:v>TX</c:v>
                </c:pt>
                <c:pt idx="5">
                  <c:v>Other </c:v>
                </c:pt>
              </c:strCache>
            </c:strRef>
          </c:cat>
          <c:val>
            <c:numRef>
              <c:f>Sheet1!$F$2:$F$7</c:f>
              <c:numCache>
                <c:formatCode>_("$"* #,##0_);_("$"* \(#,##0\);_("$"* "-"??_);_(@_)</c:formatCode>
                <c:ptCount val="6"/>
                <c:pt idx="0">
                  <c:v>8410415.6400000006</c:v>
                </c:pt>
                <c:pt idx="1">
                  <c:v>3302321.9800000004</c:v>
                </c:pt>
                <c:pt idx="2">
                  <c:v>2814358.08</c:v>
                </c:pt>
                <c:pt idx="3">
                  <c:v>947667.83000000007</c:v>
                </c:pt>
                <c:pt idx="4">
                  <c:v>400500</c:v>
                </c:pt>
                <c:pt idx="5">
                  <c:v>2058287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9F-46A4-9100-425EAA5F2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30928711319584"/>
          <c:y val="0.10070494968923087"/>
          <c:w val="0.60523544409254726"/>
          <c:h val="0.8992950503107691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5AA2A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01-4AEE-B5FA-E1FDABC8FE2B}"/>
              </c:ext>
            </c:extLst>
          </c:dPt>
          <c:dPt>
            <c:idx val="1"/>
            <c:bubble3D val="0"/>
            <c:spPr>
              <a:solidFill>
                <a:srgbClr val="EE795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01-4AEE-B5FA-E1FDABC8FE2B}"/>
              </c:ext>
            </c:extLst>
          </c:dPt>
          <c:dPt>
            <c:idx val="2"/>
            <c:bubble3D val="0"/>
            <c:spPr>
              <a:solidFill>
                <a:srgbClr val="A94A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01-4AEE-B5FA-E1FDABC8FE2B}"/>
              </c:ext>
            </c:extLst>
          </c:dPt>
          <c:dPt>
            <c:idx val="3"/>
            <c:bubble3D val="0"/>
            <c:spPr>
              <a:solidFill>
                <a:srgbClr val="BDD04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01-4AEE-B5FA-E1FDABC8FE2B}"/>
              </c:ext>
            </c:extLst>
          </c:dPt>
          <c:dPt>
            <c:idx val="4"/>
            <c:bubble3D val="0"/>
            <c:spPr>
              <a:solidFill>
                <a:srgbClr val="4E96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01-4AEE-B5FA-E1FDABC8FE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901-4AEE-B5FA-E1FDABC8FE2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NY</a:t>
                    </a:r>
                  </a:p>
                  <a:p>
                    <a:fld id="{EC99F04E-E7A7-4A4C-A655-96D175B44EE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901-4AEE-B5FA-E1FDABC8FE2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FL</a:t>
                    </a:r>
                  </a:p>
                  <a:p>
                    <a:fld id="{5325BB4E-3BAE-4FFE-9798-40572E335B45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901-4AEE-B5FA-E1FDABC8FE2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CA</a:t>
                    </a:r>
                  </a:p>
                  <a:p>
                    <a:fld id="{1A8DD5B6-103B-4C40-80FB-B1846774B1E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901-4AEE-B5FA-E1FDABC8FE2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PA</a:t>
                    </a:r>
                  </a:p>
                  <a:p>
                    <a:fld id="{1BC784C9-A47F-466A-8A6C-AC3C4937C6B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901-4AEE-B5FA-E1FDABC8FE2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NJ</a:t>
                    </a:r>
                  </a:p>
                  <a:p>
                    <a:fld id="{13199CFE-6758-4114-AD8A-E9578EC74B0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901-4AEE-B5FA-E1FDABC8FE2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Other</a:t>
                    </a:r>
                    <a:r>
                      <a:rPr lang="en-US" baseline="0"/>
                      <a:t> </a:t>
                    </a:r>
                  </a:p>
                  <a:p>
                    <a:fld id="{9DA62AF3-9F63-442D-8056-3170C008D5C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901-4AEE-B5FA-E1FDABC8F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400" b="0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Sheet2!$E$2:$E$7</c:f>
              <c:strCache>
                <c:ptCount val="6"/>
                <c:pt idx="0">
                  <c:v>NY</c:v>
                </c:pt>
                <c:pt idx="1">
                  <c:v>FL</c:v>
                </c:pt>
                <c:pt idx="2">
                  <c:v>CA</c:v>
                </c:pt>
                <c:pt idx="3">
                  <c:v>PA</c:v>
                </c:pt>
                <c:pt idx="4">
                  <c:v>NJ</c:v>
                </c:pt>
                <c:pt idx="5">
                  <c:v>Other</c:v>
                </c:pt>
              </c:strCache>
            </c:strRef>
          </c:cat>
          <c:val>
            <c:numRef>
              <c:f>Sheet2!$F$2:$F$7</c:f>
              <c:numCache>
                <c:formatCode>General</c:formatCode>
                <c:ptCount val="6"/>
                <c:pt idx="0">
                  <c:v>16</c:v>
                </c:pt>
                <c:pt idx="1">
                  <c:v>13</c:v>
                </c:pt>
                <c:pt idx="2">
                  <c:v>10</c:v>
                </c:pt>
                <c:pt idx="3">
                  <c:v>5</c:v>
                </c:pt>
                <c:pt idx="4">
                  <c:v>4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01-4AEE-B5FA-E1FDABC8FE2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9290E-3918-4913-A74C-B0ADF1BB517D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DA50F-FB02-4CF8-B001-808A987AE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54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A4768-C52A-48AA-968E-AC9DC62059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80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A4768-C52A-48AA-968E-AC9DC62059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573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A4768-C52A-48AA-968E-AC9DC62059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16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A4768-C52A-48AA-968E-AC9DC62059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571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A4768-C52A-48AA-968E-AC9DC62059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326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A4768-C52A-48AA-968E-AC9DC62059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190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B1FC-3B8C-40EE-8107-F110372D527A}" type="datetime1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30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BF46-7C34-4F69-91B9-F5B7E85D50C3}" type="datetime1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0AD5-8786-4DC0-AA2D-2CEE0435B96B}" type="datetime1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5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2B68-B97A-4D8E-9906-433BC6CF1311}" type="datetime1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08A4-5450-43AD-BC3B-6C048E095EE3}" type="datetime1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96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A58E-6CC2-4276-8859-2A74C6F3ECAB}" type="datetime1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2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03A6-4907-432B-A0B4-5E8719BE509A}" type="datetime1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4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C48E-50F0-4B8C-8C1B-9A2B35ABEE19}" type="datetime1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68FAD-2336-4623-A1E8-73723859FC1C}" type="datetime1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2019 PG&amp;E Snapshot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1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FBA8FD0E-1522-4CB9-BBAB-2F6BB4B4AB92}" type="datetime1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2019 PG&amp;E Snapshot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3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05A8-86C8-4D43-A8AA-2B5E86FBE239}" type="datetime1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 PG&amp;E Snapshot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AFD68C2-95AC-4D07-8C05-09BF8D7F3B3C}" type="datetime1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2019 PG&amp;E Snapshot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AA8817-45D7-476E-B2D0-E903DE2E675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8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Palkovitz@hadassah.org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jpeg"/><Relationship Id="rId4" Type="http://schemas.openxmlformats.org/officeDocument/2006/relationships/hyperlink" Target="mailto:DMarcus@hadassah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A4EF8-C518-49FE-8522-FA51DCC50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038" y="1143000"/>
            <a:ext cx="7543800" cy="19080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Snapshot of Planned Giving &amp; Estates</a:t>
            </a:r>
            <a:b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2019/2020</a:t>
            </a:r>
            <a:b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(as of 6/30/2020)</a:t>
            </a:r>
            <a:endParaRPr lang="en-US" sz="105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7C01D-E58F-4028-A064-51DD03D15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455620"/>
            <a:ext cx="12191999" cy="175964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4000" b="1" cap="none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Dale Marcus, Vice Chair </a:t>
            </a:r>
          </a:p>
          <a:p>
            <a:pPr algn="ctr"/>
            <a:r>
              <a:rPr lang="en-US" sz="4000" b="1" cap="none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and</a:t>
            </a:r>
          </a:p>
          <a:p>
            <a:pPr algn="ctr"/>
            <a:r>
              <a:rPr lang="en-US" sz="4000" b="1" cap="none" spc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Lori Lasson, National Director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AFBEEB-9EC4-44EA-AD3C-421CDE7455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53647-6854-4DBA-8A2C-23B18E27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92070" y="6453161"/>
            <a:ext cx="4474361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600A9-D3F7-46BA-8234-54B1EC3B0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1</a:t>
            </a:fld>
            <a:endParaRPr lang="en-US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3612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007362-BF8B-48EB-A040-5F4268EE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86200" y="6446577"/>
            <a:ext cx="4419600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BF1D1C-24E9-46C1-AACD-92BC9E708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2</a:t>
            </a:fld>
            <a:endParaRPr lang="en-US"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6D8FBC-F495-4369-BC3D-B6C9CBE19074}"/>
              </a:ext>
            </a:extLst>
          </p:cNvPr>
          <p:cNvSpPr/>
          <p:nvPr/>
        </p:nvSpPr>
        <p:spPr>
          <a:xfrm>
            <a:off x="2295566" y="1561944"/>
            <a:ext cx="8180763" cy="440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Three (3) annual newsletters – Yesterday, Today &amp; Tomorrow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Three (3) annual e-newsletters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Charitable Gift Annuity ad in each of 6 Hadassah Magazines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Birthday cards to all annuitants and members of the Legacy Society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Hanukkah cards to all annuitants and members of the Legacy Members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Rosh Hashanah mailing with personalized illustration to </a:t>
            </a:r>
          </a:p>
          <a:p>
            <a:pPr marL="1257300" lvl="2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Current annuitants</a:t>
            </a:r>
          </a:p>
          <a:p>
            <a:pPr marL="1257300" lvl="2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Annuity prospects who have previously requested illustrations</a:t>
            </a:r>
          </a:p>
          <a:p>
            <a:pPr marL="342900" indent="-342900"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Special marketing initiative to potential annuity and bequest donors in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Clr>
                <a:srgbClr val="4A66AC"/>
              </a:buClr>
            </a:pP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Summer 2020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30FFA-82EF-4677-9FD9-F8A4957F4D3F}"/>
              </a:ext>
            </a:extLst>
          </p:cNvPr>
          <p:cNvSpPr txBox="1"/>
          <p:nvPr/>
        </p:nvSpPr>
        <p:spPr>
          <a:xfrm>
            <a:off x="3642637" y="330838"/>
            <a:ext cx="59013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PG&amp;E Marketing Materials</a:t>
            </a:r>
          </a:p>
          <a:p>
            <a:endParaRPr lang="en-US" sz="37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588653-611E-4C84-8D47-60758C798C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1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171045-07D5-4759-B539-8FFC489AAA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2F4161A5-9472-4ECE-A0A0-64B134B16412}"/>
              </a:ext>
            </a:extLst>
          </p:cNvPr>
          <p:cNvSpPr txBox="1">
            <a:spLocks/>
          </p:cNvSpPr>
          <p:nvPr/>
        </p:nvSpPr>
        <p:spPr>
          <a:xfrm>
            <a:off x="1790701" y="495302"/>
            <a:ext cx="8610599" cy="1426711"/>
          </a:xfrm>
          <a:prstGeom prst="rect">
            <a:avLst/>
          </a:prstGeom>
          <a:effectLst>
            <a:outerShdw blurRad="50800" dist="50800" dir="5400000" sx="200000" sy="200000" algn="ctr" rotWithShape="0">
              <a:schemeClr val="bg1"/>
            </a:outerShdw>
            <a:reflection blurRad="6350" stA="52000" endA="300" endPos="35000" dir="5400000" sy="-100000" algn="bl" rotWithShape="0"/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Bequest Cash 2012 – 2019</a:t>
            </a:r>
          </a:p>
          <a:p>
            <a:pPr algn="ctr"/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Average $</a:t>
            </a:r>
            <a:r>
              <a:rPr lang="en-US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26.7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million per year</a:t>
            </a:r>
            <a:b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3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98022-6005-4F68-80FA-611A9045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73119" y="6459787"/>
            <a:ext cx="4245761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B51CCC-F53A-40AE-BF6F-BB00D892DF22}"/>
              </a:ext>
            </a:extLst>
          </p:cNvPr>
          <p:cNvSpPr txBox="1"/>
          <p:nvPr/>
        </p:nvSpPr>
        <p:spPr>
          <a:xfrm>
            <a:off x="1774040" y="5903685"/>
            <a:ext cx="4550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*Includes Rosenthal bequest $15 million;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Feldner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bequest $8 million.</a:t>
            </a:r>
          </a:p>
          <a:p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**Includes Seaman bequest $6.9 million.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1B744A-E6E4-4A84-A409-360718080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3</a:t>
            </a:fld>
            <a:endParaRPr lang="en-US">
              <a:latin typeface="Calibri" panose="020F0502020204030204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352CED0-E30C-41B2-AA20-1DEB906722B3}"/>
              </a:ext>
            </a:extLst>
          </p:cNvPr>
          <p:cNvGraphicFramePr>
            <a:graphicFrameLocks/>
          </p:cNvGraphicFramePr>
          <p:nvPr/>
        </p:nvGraphicFramePr>
        <p:xfrm>
          <a:off x="1790701" y="1485902"/>
          <a:ext cx="8610599" cy="429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699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6008B0-6E3A-4B42-A76D-C36242C020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C0D4C01-7028-4B3C-A351-9EF20EF8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73119" y="6459787"/>
            <a:ext cx="4245761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E97DB8-B44A-4870-87A5-AE2005925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4</a:t>
            </a:fld>
            <a:endParaRPr lang="en-US">
              <a:latin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9AF184-0F7A-43E0-9E6E-57B504D881BA}"/>
              </a:ext>
            </a:extLst>
          </p:cNvPr>
          <p:cNvSpPr txBox="1"/>
          <p:nvPr/>
        </p:nvSpPr>
        <p:spPr>
          <a:xfrm>
            <a:off x="6629402" y="1040507"/>
            <a:ext cx="3505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Top 5 States – Number of </a:t>
            </a:r>
          </a:p>
          <a:p>
            <a:pPr algn="ctr"/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New Estates as of 6/30/2020 </a:t>
            </a:r>
          </a:p>
          <a:p>
            <a:pPr algn="ctr"/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(total 73 new estates)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3C3EA4-DE8F-4173-80DA-651448477E0D}"/>
              </a:ext>
            </a:extLst>
          </p:cNvPr>
          <p:cNvSpPr txBox="1"/>
          <p:nvPr/>
        </p:nvSpPr>
        <p:spPr>
          <a:xfrm>
            <a:off x="2057400" y="1040508"/>
            <a:ext cx="3653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Top 5 States – Bequest Cash</a:t>
            </a:r>
          </a:p>
          <a:p>
            <a:pPr algn="ctr"/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as of 6/30/2020 (total $18.5 million)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4B26132-4B5E-446A-A30E-368B24331231}"/>
              </a:ext>
            </a:extLst>
          </p:cNvPr>
          <p:cNvGraphicFramePr>
            <a:graphicFrameLocks/>
          </p:cNvGraphicFramePr>
          <p:nvPr/>
        </p:nvGraphicFramePr>
        <p:xfrm>
          <a:off x="1524001" y="2160672"/>
          <a:ext cx="5498291" cy="3670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06D59E3-EC46-49BB-8936-1391989A811E}"/>
              </a:ext>
            </a:extLst>
          </p:cNvPr>
          <p:cNvSpPr/>
          <p:nvPr/>
        </p:nvSpPr>
        <p:spPr>
          <a:xfrm>
            <a:off x="2468024" y="52210"/>
            <a:ext cx="7429500" cy="7078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Top States 2020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59A15A5-1931-4844-BC1C-C771DA60D331}"/>
              </a:ext>
            </a:extLst>
          </p:cNvPr>
          <p:cNvGraphicFramePr>
            <a:graphicFrameLocks/>
          </p:cNvGraphicFramePr>
          <p:nvPr/>
        </p:nvGraphicFramePr>
        <p:xfrm>
          <a:off x="5562600" y="2175078"/>
          <a:ext cx="5454246" cy="365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908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1600200" y="3528274"/>
            <a:ext cx="8839200" cy="1143000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spcAft>
                <a:spcPct val="0"/>
              </a:spcAft>
            </a:pP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en-US" altLang="en-US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br>
              <a:rPr lang="en-US" alt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89564" y="4572001"/>
            <a:ext cx="5278437" cy="20605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1500" dirty="0"/>
          </a:p>
          <a:p>
            <a:pPr marL="109728" indent="0">
              <a:buNone/>
            </a:pPr>
            <a:endParaRPr lang="en-US" sz="1500" dirty="0"/>
          </a:p>
          <a:p>
            <a:pPr marL="109728" indent="0">
              <a:buNone/>
            </a:pPr>
            <a:endParaRPr lang="en-US" sz="1500" dirty="0"/>
          </a:p>
          <a:p>
            <a:pPr marL="109728" indent="0">
              <a:buNone/>
            </a:pPr>
            <a:endParaRPr lang="en-US" sz="1500" dirty="0"/>
          </a:p>
          <a:p>
            <a:pPr marL="109728" indent="0">
              <a:buNone/>
            </a:pPr>
            <a:endParaRPr lang="en-US" sz="1500" dirty="0"/>
          </a:p>
          <a:p>
            <a:pPr marL="109728" indent="0">
              <a:buNone/>
            </a:pPr>
            <a:endParaRPr lang="en-US" sz="1500" dirty="0"/>
          </a:p>
          <a:p>
            <a:pPr marL="109728" indent="0">
              <a:buNone/>
            </a:pPr>
            <a:endParaRPr lang="en-US" sz="15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1"/>
            <a:ext cx="771564" cy="9906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AFF610-9C76-47A8-9AE1-66979EA1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0277" y="6400766"/>
            <a:ext cx="4321961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43E525-2CF5-43FD-9CAB-0D26CADD6F57}"/>
              </a:ext>
            </a:extLst>
          </p:cNvPr>
          <p:cNvSpPr txBox="1"/>
          <p:nvPr/>
        </p:nvSpPr>
        <p:spPr>
          <a:xfrm>
            <a:off x="2514600" y="328882"/>
            <a:ext cx="76533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What was Their </a:t>
            </a:r>
          </a:p>
          <a:p>
            <a:pPr algn="ctr"/>
            <a:r>
              <a:rPr lang="en-US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Relationship to Hadassah?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B4ABD-8713-4B2A-AF00-A5E481990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5</a:t>
            </a:fld>
            <a:endParaRPr lang="en-US">
              <a:latin typeface="Calibri" panose="020F0502020204030204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9533C955-0695-4324-B9EB-D8D24E600ABD}"/>
              </a:ext>
            </a:extLst>
          </p:cNvPr>
          <p:cNvGraphicFramePr>
            <a:graphicFrameLocks noGrp="1"/>
          </p:cNvGraphicFramePr>
          <p:nvPr/>
        </p:nvGraphicFramePr>
        <p:xfrm>
          <a:off x="3806968" y="2046077"/>
          <a:ext cx="5068581" cy="40081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37929">
                  <a:extLst>
                    <a:ext uri="{9D8B030D-6E8A-4147-A177-3AD203B41FA5}">
                      <a16:colId xmlns:a16="http://schemas.microsoft.com/office/drawing/2014/main" val="2200554371"/>
                    </a:ext>
                  </a:extLst>
                </a:gridCol>
                <a:gridCol w="1294104">
                  <a:extLst>
                    <a:ext uri="{9D8B030D-6E8A-4147-A177-3AD203B41FA5}">
                      <a16:colId xmlns:a16="http://schemas.microsoft.com/office/drawing/2014/main" val="3284634084"/>
                    </a:ext>
                  </a:extLst>
                </a:gridCol>
                <a:gridCol w="1636548">
                  <a:extLst>
                    <a:ext uri="{9D8B030D-6E8A-4147-A177-3AD203B41FA5}">
                      <a16:colId xmlns:a16="http://schemas.microsoft.com/office/drawing/2014/main" val="2504574629"/>
                    </a:ext>
                  </a:extLst>
                </a:gridCol>
              </a:tblGrid>
              <a:tr h="588034">
                <a:tc>
                  <a:txBody>
                    <a:bodyPr/>
                    <a:lstStyle/>
                    <a:p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estates opened in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estates opened in 2020 </a:t>
                      </a:r>
                    </a:p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(as of 6/30)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106749"/>
                  </a:ext>
                </a:extLst>
              </a:tr>
              <a:tr h="588034"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Life/Annual members (or spouses) and Associates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/>
                        <a:t>71%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212583"/>
                  </a:ext>
                </a:extLst>
              </a:tr>
              <a:tr h="338120"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Non-members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/>
                        <a:t>29%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690448"/>
                  </a:ext>
                </a:extLst>
              </a:tr>
              <a:tr h="338120"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Annuitants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/>
                        <a:t>6%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927514"/>
                  </a:ext>
                </a:extLst>
              </a:tr>
              <a:tr h="588034"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Donors exclusive of annuitants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/>
                        <a:t>94%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739539"/>
                  </a:ext>
                </a:extLst>
              </a:tr>
              <a:tr h="338120"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Non-donors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/>
                        <a:t>15%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537588"/>
                  </a:ext>
                </a:extLst>
              </a:tr>
              <a:tr h="338120"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Legacy Society Members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/>
                        <a:t>15%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611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83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73A553-228E-4CDB-883F-40760ACA0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7103" y="6459787"/>
            <a:ext cx="4457794" cy="219309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</a:t>
            </a:r>
            <a:r>
              <a:rPr lang="en-US" sz="1400" dirty="0">
                <a:latin typeface="Calibri" panose="020F0502020204030204"/>
              </a:rPr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BBC859-520D-415C-83AC-3C07C105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6</a:t>
            </a:fld>
            <a:endParaRPr lang="en-US"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AEB15-FA32-48C6-8915-C25E28BD7E7A}"/>
              </a:ext>
            </a:extLst>
          </p:cNvPr>
          <p:cNvSpPr txBox="1"/>
          <p:nvPr/>
        </p:nvSpPr>
        <p:spPr>
          <a:xfrm>
            <a:off x="2514600" y="328881"/>
            <a:ext cx="76533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How Old Were They?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888AC6-7913-4811-AC1A-A2AC4BFFD7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AD346110-D44D-499B-9725-DE05F968AD0D}"/>
              </a:ext>
            </a:extLst>
          </p:cNvPr>
          <p:cNvGraphicFramePr>
            <a:graphicFrameLocks noGrp="1"/>
          </p:cNvGraphicFramePr>
          <p:nvPr/>
        </p:nvGraphicFramePr>
        <p:xfrm>
          <a:off x="4114800" y="1676400"/>
          <a:ext cx="4343400" cy="2971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65127">
                  <a:extLst>
                    <a:ext uri="{9D8B030D-6E8A-4147-A177-3AD203B41FA5}">
                      <a16:colId xmlns:a16="http://schemas.microsoft.com/office/drawing/2014/main" val="2905157618"/>
                    </a:ext>
                  </a:extLst>
                </a:gridCol>
                <a:gridCol w="1978273">
                  <a:extLst>
                    <a:ext uri="{9D8B030D-6E8A-4147-A177-3AD203B41FA5}">
                      <a16:colId xmlns:a16="http://schemas.microsoft.com/office/drawing/2014/main" val="2219184784"/>
                    </a:ext>
                  </a:extLst>
                </a:gridCol>
              </a:tblGrid>
              <a:tr h="670725">
                <a:tc>
                  <a:txBody>
                    <a:bodyPr/>
                    <a:lstStyle/>
                    <a:p>
                      <a:pPr algn="ctr" rtl="0" fontAlgn="t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Age at Death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643436"/>
                  </a:ext>
                </a:extLst>
              </a:tr>
              <a:tr h="525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(97 known ages out of 168)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9603733"/>
                  </a:ext>
                </a:extLst>
              </a:tr>
              <a:tr h="5674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(100 known ages out of 162)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53225"/>
                  </a:ext>
                </a:extLst>
              </a:tr>
              <a:tr h="609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(78 known ages out of 131)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3999908"/>
                  </a:ext>
                </a:extLst>
              </a:tr>
              <a:tr h="598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(as of 6/30)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(39 known ages out of 73)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64306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2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D5CA9C5-4BFC-4C91-9199-0312B6D6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0905" y="6488670"/>
            <a:ext cx="4660705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4EBA75-0584-4A0D-B6DF-BDF4FBDEA3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EE3282-6673-4ECC-8C96-FA7571C22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06052" y="6488671"/>
            <a:ext cx="984019" cy="365125"/>
          </a:xfrm>
        </p:spPr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7</a:t>
            </a:fld>
            <a:endParaRPr lang="en-US" dirty="0">
              <a:latin typeface="Calibri" panose="020F0502020204030204"/>
            </a:endParaRPr>
          </a:p>
        </p:txBody>
      </p:sp>
      <p:graphicFrame>
        <p:nvGraphicFramePr>
          <p:cNvPr id="4" name="Table 11">
            <a:extLst>
              <a:ext uri="{FF2B5EF4-FFF2-40B4-BE49-F238E27FC236}">
                <a16:creationId xmlns:a16="http://schemas.microsoft.com/office/drawing/2014/main" id="{681D361A-3EA2-4923-A4EE-8F9788E815C1}"/>
              </a:ext>
            </a:extLst>
          </p:cNvPr>
          <p:cNvGraphicFramePr>
            <a:graphicFrameLocks noGrp="1"/>
          </p:cNvGraphicFramePr>
          <p:nvPr/>
        </p:nvGraphicFramePr>
        <p:xfrm>
          <a:off x="1885948" y="2580894"/>
          <a:ext cx="8420104" cy="290550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5852">
                  <a:extLst>
                    <a:ext uri="{9D8B030D-6E8A-4147-A177-3AD203B41FA5}">
                      <a16:colId xmlns:a16="http://schemas.microsoft.com/office/drawing/2014/main" val="2905157618"/>
                    </a:ext>
                  </a:extLst>
                </a:gridCol>
                <a:gridCol w="908244">
                  <a:extLst>
                    <a:ext uri="{9D8B030D-6E8A-4147-A177-3AD203B41FA5}">
                      <a16:colId xmlns:a16="http://schemas.microsoft.com/office/drawing/2014/main" val="2219184784"/>
                    </a:ext>
                  </a:extLst>
                </a:gridCol>
                <a:gridCol w="1614520">
                  <a:extLst>
                    <a:ext uri="{9D8B030D-6E8A-4147-A177-3AD203B41FA5}">
                      <a16:colId xmlns:a16="http://schemas.microsoft.com/office/drawing/2014/main" val="955877542"/>
                    </a:ext>
                  </a:extLst>
                </a:gridCol>
                <a:gridCol w="1202872">
                  <a:extLst>
                    <a:ext uri="{9D8B030D-6E8A-4147-A177-3AD203B41FA5}">
                      <a16:colId xmlns:a16="http://schemas.microsoft.com/office/drawing/2014/main" val="260716603"/>
                    </a:ext>
                  </a:extLst>
                </a:gridCol>
                <a:gridCol w="1202872">
                  <a:extLst>
                    <a:ext uri="{9D8B030D-6E8A-4147-A177-3AD203B41FA5}">
                      <a16:colId xmlns:a16="http://schemas.microsoft.com/office/drawing/2014/main" val="474855999"/>
                    </a:ext>
                  </a:extLst>
                </a:gridCol>
                <a:gridCol w="1202872">
                  <a:extLst>
                    <a:ext uri="{9D8B030D-6E8A-4147-A177-3AD203B41FA5}">
                      <a16:colId xmlns:a16="http://schemas.microsoft.com/office/drawing/2014/main" val="1136499232"/>
                    </a:ext>
                  </a:extLst>
                </a:gridCol>
                <a:gridCol w="1202872">
                  <a:extLst>
                    <a:ext uri="{9D8B030D-6E8A-4147-A177-3AD203B41FA5}">
                      <a16:colId xmlns:a16="http://schemas.microsoft.com/office/drawing/2014/main" val="1403201393"/>
                    </a:ext>
                  </a:extLst>
                </a:gridCol>
              </a:tblGrid>
              <a:tr h="647279">
                <a:tc>
                  <a:txBody>
                    <a:bodyPr/>
                    <a:lstStyle/>
                    <a:p>
                      <a:pPr algn="ctr" rtl="0" fontAlgn="t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$1-$500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$501-$1,000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$1,001-$2,500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$2,501-$10,000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 $10,000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643436"/>
                  </a:ext>
                </a:extLst>
              </a:tr>
              <a:tr h="4554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9603733"/>
                  </a:ext>
                </a:extLst>
              </a:tr>
              <a:tr h="4917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53225"/>
                  </a:ext>
                </a:extLst>
              </a:tr>
              <a:tr h="5280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3999908"/>
                  </a:ext>
                </a:extLst>
              </a:tr>
              <a:tr h="7830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(as of 6/30)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6430602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539E05-97E7-4A34-ACAB-E3DBF2CD2699}"/>
              </a:ext>
            </a:extLst>
          </p:cNvPr>
          <p:cNvSpPr txBox="1"/>
          <p:nvPr/>
        </p:nvSpPr>
        <p:spPr>
          <a:xfrm>
            <a:off x="2514600" y="328882"/>
            <a:ext cx="765331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How Much Did They Give </a:t>
            </a:r>
          </a:p>
          <a:p>
            <a:pPr algn="ctr"/>
            <a:r>
              <a:rPr lang="en-US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During Their Lifetime? </a:t>
            </a:r>
          </a:p>
          <a:p>
            <a:pPr algn="ctr"/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(New Estates Opened in 2017-2020)</a:t>
            </a:r>
            <a:endParaRPr lang="en-US" sz="40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2192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C2A7FF-CFD2-45CF-A41B-0B27BD423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2177" y="6459787"/>
            <a:ext cx="4245761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39239E-9579-4187-9C20-6B598511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8</a:t>
            </a:fld>
            <a:endParaRPr lang="en-US">
              <a:latin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D86E4B-4693-4B7D-997A-25BF2E71BE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0"/>
            <a:ext cx="771564" cy="990600"/>
          </a:xfrm>
          <a:prstGeom prst="rect">
            <a:avLst/>
          </a:prstGeom>
        </p:spPr>
      </p:pic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B7AB08CA-877E-456F-887E-117AA02DD8A5}"/>
              </a:ext>
            </a:extLst>
          </p:cNvPr>
          <p:cNvGraphicFramePr>
            <a:graphicFrameLocks noGrp="1"/>
          </p:cNvGraphicFramePr>
          <p:nvPr/>
        </p:nvGraphicFramePr>
        <p:xfrm>
          <a:off x="1933349" y="2222582"/>
          <a:ext cx="8420104" cy="275517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74896">
                  <a:extLst>
                    <a:ext uri="{9D8B030D-6E8A-4147-A177-3AD203B41FA5}">
                      <a16:colId xmlns:a16="http://schemas.microsoft.com/office/drawing/2014/main" val="2905157618"/>
                    </a:ext>
                  </a:extLst>
                </a:gridCol>
                <a:gridCol w="1101755">
                  <a:extLst>
                    <a:ext uri="{9D8B030D-6E8A-4147-A177-3AD203B41FA5}">
                      <a16:colId xmlns:a16="http://schemas.microsoft.com/office/drawing/2014/main" val="221918478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95587754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60716603"/>
                    </a:ext>
                  </a:extLst>
                </a:gridCol>
                <a:gridCol w="1318309">
                  <a:extLst>
                    <a:ext uri="{9D8B030D-6E8A-4147-A177-3AD203B41FA5}">
                      <a16:colId xmlns:a16="http://schemas.microsoft.com/office/drawing/2014/main" val="474855999"/>
                    </a:ext>
                  </a:extLst>
                </a:gridCol>
                <a:gridCol w="1202872">
                  <a:extLst>
                    <a:ext uri="{9D8B030D-6E8A-4147-A177-3AD203B41FA5}">
                      <a16:colId xmlns:a16="http://schemas.microsoft.com/office/drawing/2014/main" val="1136499232"/>
                    </a:ext>
                  </a:extLst>
                </a:gridCol>
                <a:gridCol w="1202872">
                  <a:extLst>
                    <a:ext uri="{9D8B030D-6E8A-4147-A177-3AD203B41FA5}">
                      <a16:colId xmlns:a16="http://schemas.microsoft.com/office/drawing/2014/main" val="1403201393"/>
                    </a:ext>
                  </a:extLst>
                </a:gridCol>
              </a:tblGrid>
              <a:tr h="209314"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$1-$500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$501-$1,000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$1,001-$2,500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$2,501-$10,000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 $10,000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643436"/>
                  </a:ext>
                </a:extLst>
              </a:tr>
              <a:tr h="4561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71988929"/>
                  </a:ext>
                </a:extLst>
              </a:tr>
              <a:tr h="4561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53225"/>
                  </a:ext>
                </a:extLst>
              </a:tr>
              <a:tr h="4561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3999908"/>
                  </a:ext>
                </a:extLst>
              </a:tr>
              <a:tr h="4561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(as of 6/30)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6430602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82DB644-D158-4EAF-AB9B-62E81C8A1627}"/>
              </a:ext>
            </a:extLst>
          </p:cNvPr>
          <p:cNvSpPr txBox="1"/>
          <p:nvPr/>
        </p:nvSpPr>
        <p:spPr>
          <a:xfrm>
            <a:off x="2438400" y="228600"/>
            <a:ext cx="76533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How Much Did They Give During </a:t>
            </a:r>
          </a:p>
          <a:p>
            <a:pPr algn="ctr"/>
            <a:r>
              <a:rPr lang="en-US" alt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Their Lifetime (excluding annuitants)? </a:t>
            </a:r>
          </a:p>
          <a:p>
            <a:pPr algn="ctr"/>
            <a:r>
              <a:rPr lang="en-US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(New Estates Opened in 2017-2020)</a:t>
            </a:r>
            <a:endParaRPr lang="en-US" sz="3200" b="1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1801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3C04B7A8-1412-4238-968C-8F3F4B6A66BB}"/>
              </a:ext>
            </a:extLst>
          </p:cNvPr>
          <p:cNvSpPr txBox="1">
            <a:spLocks/>
          </p:cNvSpPr>
          <p:nvPr/>
        </p:nvSpPr>
        <p:spPr>
          <a:xfrm>
            <a:off x="771563" y="132523"/>
            <a:ext cx="11327671" cy="180229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400"/>
              </a:spcBef>
              <a:buClr>
                <a:srgbClr val="4A66AC"/>
              </a:buClr>
              <a:buNone/>
            </a:pP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PG&amp;E Department</a:t>
            </a:r>
          </a:p>
          <a:p>
            <a:pPr marL="0" indent="0" algn="ctr">
              <a:lnSpc>
                <a:spcPct val="100000"/>
              </a:lnSpc>
              <a:spcBef>
                <a:spcPts val="400"/>
              </a:spcBef>
              <a:buClr>
                <a:srgbClr val="4A66AC"/>
              </a:buClr>
              <a:buNone/>
            </a:pPr>
            <a:r>
              <a:rPr lang="en-US" sz="2800" dirty="0"/>
              <a:t>Telephone: 800.428.8884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Clr>
                <a:srgbClr val="4A66AC"/>
              </a:buClr>
              <a:buNone/>
            </a:pPr>
            <a:r>
              <a:rPr lang="en-US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Judy Palkovitz: Chair </a:t>
            </a:r>
            <a:r>
              <a:rPr lang="en-US" u="sng" dirty="0">
                <a:hlinkClick r:id="rId3"/>
              </a:rPr>
              <a:t>JPalkovitz@hadassah.org</a:t>
            </a:r>
            <a:r>
              <a:rPr lang="en-US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Dale Marcus: Vice Chair </a:t>
            </a:r>
            <a:r>
              <a:rPr lang="en-US" u="sng" dirty="0">
                <a:hlinkClick r:id="rId4"/>
              </a:rPr>
              <a:t>DMarcus@hadassah.org</a:t>
            </a:r>
            <a:endParaRPr lang="en-US" sz="2200" b="1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rgbClr val="4A66AC"/>
              </a:buClr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0F7E8B-689A-4F9B-9BB3-49D1B91B911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3" t="9741" r="8981" b="7461"/>
          <a:stretch/>
        </p:blipFill>
        <p:spPr>
          <a:xfrm>
            <a:off x="0" y="1"/>
            <a:ext cx="771564" cy="9906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5AD672-AB0F-4B43-91B9-63314D832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5020" y="6459786"/>
            <a:ext cx="4321961" cy="365125"/>
          </a:xfrm>
        </p:spPr>
        <p:txBody>
          <a:bodyPr/>
          <a:lstStyle/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2019/2020 PG&amp;E Snapshot (updated June 30, 2020)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C207CA-74D2-495B-A9E4-811F87DA1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8817-45D7-476E-B2D0-E903DE2E6753}" type="slidenum">
              <a:rPr lang="en-US">
                <a:latin typeface="Calibri" panose="020F0502020204030204"/>
              </a:rPr>
              <a:pPr/>
              <a:t>9</a:t>
            </a:fld>
            <a:endParaRPr lang="en-US"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FD1535-4062-4DF2-96C9-DA493CCDE06C}"/>
              </a:ext>
            </a:extLst>
          </p:cNvPr>
          <p:cNvSpPr txBox="1"/>
          <p:nvPr/>
        </p:nvSpPr>
        <p:spPr>
          <a:xfrm>
            <a:off x="3241624" y="1934817"/>
            <a:ext cx="6387548" cy="4252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Lori Lasson, JD: National Director 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Lisa Smith, JD: Director, Trusts &amp; Estates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Desiree Cameron: Associate Director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Melody Hobebesion, JD: Assistant Director, Trusts &amp; Estates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Anjalee Seneviratne: Planned Giving Associate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Glenda Rodriguez: Senior Estates Legal Assistant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Cari Neuhaus: Estates Legal Assistant</a:t>
            </a:r>
            <a:endParaRPr lang="en-US" sz="19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4A66AC"/>
              </a:buClr>
              <a:buFont typeface="Wingdings" panose="05000000000000000000" pitchFamily="2" charset="2"/>
              <a:buChar char="Ø"/>
            </a:pPr>
            <a:r>
              <a:rPr lang="en-US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Shemar Johnson: Administrative Assistant</a:t>
            </a:r>
            <a:endParaRPr lang="en-US" sz="19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234930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725</Words>
  <Application>Microsoft Office PowerPoint</Application>
  <PresentationFormat>Widescreen</PresentationFormat>
  <Paragraphs>205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Snapshot of Planned Giving &amp; Estates 2019/2020 (as of 6/30/2020)</vt:lpstr>
      <vt:lpstr>PowerPoint Presentation</vt:lpstr>
      <vt:lpstr>PowerPoint Presentation</vt:lpstr>
      <vt:lpstr>PowerPoint Presentation</vt:lpstr>
      <vt:lpstr>  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of Planned Giving &amp; Estates 2019/2020 (as of 6/30/2020)</dc:title>
  <dc:creator>Cari Neuhaus</dc:creator>
  <cp:lastModifiedBy>Jennifer Lopez</cp:lastModifiedBy>
  <cp:revision>13</cp:revision>
  <dcterms:created xsi:type="dcterms:W3CDTF">2020-06-30T18:59:54Z</dcterms:created>
  <dcterms:modified xsi:type="dcterms:W3CDTF">2020-07-09T20:42:04Z</dcterms:modified>
</cp:coreProperties>
</file>