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67" r:id="rId3"/>
    <p:sldId id="304" r:id="rId4"/>
    <p:sldId id="271" r:id="rId5"/>
    <p:sldId id="285" r:id="rId6"/>
    <p:sldId id="258" r:id="rId7"/>
    <p:sldId id="259" r:id="rId8"/>
    <p:sldId id="260" r:id="rId9"/>
    <p:sldId id="270" r:id="rId10"/>
    <p:sldId id="265" r:id="rId11"/>
    <p:sldId id="287" r:id="rId12"/>
    <p:sldId id="288" r:id="rId13"/>
    <p:sldId id="297" r:id="rId14"/>
    <p:sldId id="275" r:id="rId15"/>
    <p:sldId id="276" r:id="rId16"/>
    <p:sldId id="277" r:id="rId17"/>
    <p:sldId id="289" r:id="rId18"/>
    <p:sldId id="293" r:id="rId19"/>
    <p:sldId id="300" r:id="rId20"/>
    <p:sldId id="282" r:id="rId21"/>
    <p:sldId id="283" r:id="rId22"/>
    <p:sldId id="284" r:id="rId23"/>
    <p:sldId id="295" r:id="rId24"/>
    <p:sldId id="294" r:id="rId25"/>
    <p:sldId id="298" r:id="rId26"/>
    <p:sldId id="3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A1E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7" autoAdjust="0"/>
    <p:restoredTop sz="77491" autoAdjust="0"/>
  </p:normalViewPr>
  <p:slideViewPr>
    <p:cSldViewPr snapToGrid="0">
      <p:cViewPr varScale="1">
        <p:scale>
          <a:sx n="88" d="100"/>
          <a:sy n="88" d="100"/>
        </p:scale>
        <p:origin x="1524" y="90"/>
      </p:cViewPr>
      <p:guideLst/>
    </p:cSldViewPr>
  </p:slideViewPr>
  <p:outlineViewPr>
    <p:cViewPr>
      <p:scale>
        <a:sx n="33" d="100"/>
        <a:sy n="33" d="100"/>
      </p:scale>
      <p:origin x="0" y="-5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B2826-12BA-44D1-81E2-28442B38BB69}" type="doc">
      <dgm:prSet loTypeId="urn:microsoft.com/office/officeart/2005/8/layout/pyramid1" loCatId="pyramid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6183C99-5C60-4096-B2E3-F3C4CA437F66}">
      <dgm:prSet custT="1"/>
      <dgm:spPr/>
      <dgm:t>
        <a:bodyPr/>
        <a:lstStyle/>
        <a:p>
          <a:r>
            <a: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NARRATIVE</a:t>
          </a:r>
        </a:p>
      </dgm:t>
    </dgm:pt>
    <dgm:pt modelId="{45A70D34-3805-42E6-B66D-98E5457970CA}" type="parTrans" cxnId="{81412FC0-60C8-4223-B467-884C647D2462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F1EB33-EB5A-4F83-8474-651EC748F0C7}" type="sibTrans" cxnId="{81412FC0-60C8-4223-B467-884C647D2462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AA8265-A8CE-4A7A-8D21-D0C3E0C0FE87}">
      <dgm:prSet custT="1"/>
      <dgm:spPr/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LOCATION</a:t>
          </a:r>
        </a:p>
      </dgm:t>
    </dgm:pt>
    <dgm:pt modelId="{EEAA6346-9D65-446C-A74C-94AB29B30109}" type="parTrans" cxnId="{AA9C2594-5303-424E-BFE6-0899F747528D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18B262-770D-42F8-8AD6-F79B9B0A22CF}" type="sibTrans" cxnId="{AA9C2594-5303-424E-BFE6-0899F747528D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6495AC-05FD-49EA-926B-DAD43269C964}">
      <dgm:prSet custT="1"/>
      <dgm:spPr/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TACTICS</a:t>
          </a:r>
        </a:p>
      </dgm:t>
    </dgm:pt>
    <dgm:pt modelId="{553EAE6E-9EE5-4208-8FD8-B470C8FDA237}" type="parTrans" cxnId="{51C1B55C-1340-4942-8CF8-CBD80289C5ED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6960F-0345-4A33-AF1A-36293125F1A8}" type="sibTrans" cxnId="{51C1B55C-1340-4942-8CF8-CBD80289C5ED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0D6E95-5273-434B-806B-608140F7071F}">
      <dgm:prSet custT="1"/>
      <dgm:spPr/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STRATEGIES </a:t>
          </a:r>
        </a:p>
      </dgm:t>
    </dgm:pt>
    <dgm:pt modelId="{E7A3D389-5FCD-48B3-84BB-03FBD6BB81F2}" type="parTrans" cxnId="{96C35AF9-5079-46C5-B04C-CA4509F39EDF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38281-BB83-486B-8771-BD87FFAC5D13}" type="sibTrans" cxnId="{96C35AF9-5079-46C5-B04C-CA4509F39EDF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5FD34B-B4DA-4CF8-A4E5-DC5DB30AC7B0}">
      <dgm:prSet custT="1"/>
      <dgm:spPr/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GOALS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9EF417-F8D7-4B7B-9B92-5C38D9E7A62D}" type="parTrans" cxnId="{0C02C695-F43B-408B-B151-6A4603BFA758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8ACEBF-6434-4A25-AB4C-0377A42F8171}" type="sibTrans" cxnId="{0C02C695-F43B-408B-B151-6A4603BFA758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D85DAC-DDA0-478A-BA1F-07C7CBB3A614}">
      <dgm:prSet custT="1"/>
      <dgm:spPr/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UNIT PROFILE</a:t>
          </a:r>
        </a:p>
      </dgm:t>
    </dgm:pt>
    <dgm:pt modelId="{767EC6FB-B364-482D-9475-D6D5AD01D13A}" type="parTrans" cxnId="{F8CEFED8-4382-4E97-9309-052DBDA3A613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098E-E82C-4D8B-B275-501A09D8988E}" type="sibTrans" cxnId="{F8CEFED8-4382-4E97-9309-052DBDA3A613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AF27DF-D3FA-4CD1-9C5E-CF2BF0ED2759}">
      <dgm:prSet phldrT="[Text]" custT="1"/>
      <dgm:spPr/>
      <dgm:t>
        <a:bodyPr/>
        <a:lstStyle/>
        <a:p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</a:t>
          </a:r>
          <a:endParaRPr lang="en-US" sz="3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F4E6A1-6848-48E9-B71A-54382723D1A9}" type="sibTrans" cxnId="{09A9E08F-69E5-45A3-B826-22590F25B157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64A40D-7EA7-489C-965E-93838D93E208}" type="parTrans" cxnId="{09A9E08F-69E5-45A3-B826-22590F25B157}">
      <dgm:prSet/>
      <dgm:spPr/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9C2FE7-90B6-4C02-B9EB-484C7E9E3523}" type="pres">
      <dgm:prSet presAssocID="{D35B2826-12BA-44D1-81E2-28442B38BB69}" presName="Name0" presStyleCnt="0">
        <dgm:presLayoutVars>
          <dgm:dir/>
          <dgm:animLvl val="lvl"/>
          <dgm:resizeHandles val="exact"/>
        </dgm:presLayoutVars>
      </dgm:prSet>
      <dgm:spPr/>
    </dgm:pt>
    <dgm:pt modelId="{9C7F31D6-5CF6-4BE8-82DE-733ABEFDD770}" type="pres">
      <dgm:prSet presAssocID="{EDAF27DF-D3FA-4CD1-9C5E-CF2BF0ED2759}" presName="Name8" presStyleCnt="0"/>
      <dgm:spPr/>
    </dgm:pt>
    <dgm:pt modelId="{984E4988-70C0-4E13-8523-C1FBE7CE0ACD}" type="pres">
      <dgm:prSet presAssocID="{EDAF27DF-D3FA-4CD1-9C5E-CF2BF0ED2759}" presName="level" presStyleLbl="node1" presStyleIdx="0" presStyleCnt="7">
        <dgm:presLayoutVars>
          <dgm:chMax val="1"/>
          <dgm:bulletEnabled val="1"/>
        </dgm:presLayoutVars>
      </dgm:prSet>
      <dgm:spPr/>
    </dgm:pt>
    <dgm:pt modelId="{7BF97E4F-284D-40FA-B556-67EFF1111044}" type="pres">
      <dgm:prSet presAssocID="{EDAF27DF-D3FA-4CD1-9C5E-CF2BF0ED27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8E08C8-1BCE-40CA-90A1-6C5911B64897}" type="pres">
      <dgm:prSet presAssocID="{A6183C99-5C60-4096-B2E3-F3C4CA437F66}" presName="Name8" presStyleCnt="0"/>
      <dgm:spPr/>
    </dgm:pt>
    <dgm:pt modelId="{AF9061A6-6246-4A4D-A0A3-6DD8F3E1EAE8}" type="pres">
      <dgm:prSet presAssocID="{A6183C99-5C60-4096-B2E3-F3C4CA437F66}" presName="level" presStyleLbl="node1" presStyleIdx="1" presStyleCnt="7">
        <dgm:presLayoutVars>
          <dgm:chMax val="1"/>
          <dgm:bulletEnabled val="1"/>
        </dgm:presLayoutVars>
      </dgm:prSet>
      <dgm:spPr/>
    </dgm:pt>
    <dgm:pt modelId="{AAFCB427-5755-4914-888C-CF9C816D0C56}" type="pres">
      <dgm:prSet presAssocID="{A6183C99-5C60-4096-B2E3-F3C4CA437F6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3952D79-918B-41F2-9EE0-68B7CF8D6B07}" type="pres">
      <dgm:prSet presAssocID="{9BAA8265-A8CE-4A7A-8D21-D0C3E0C0FE87}" presName="Name8" presStyleCnt="0"/>
      <dgm:spPr/>
    </dgm:pt>
    <dgm:pt modelId="{8BFDF759-9E8E-4635-B9B3-004A1CB269D8}" type="pres">
      <dgm:prSet presAssocID="{9BAA8265-A8CE-4A7A-8D21-D0C3E0C0FE87}" presName="level" presStyleLbl="node1" presStyleIdx="2" presStyleCnt="7">
        <dgm:presLayoutVars>
          <dgm:chMax val="1"/>
          <dgm:bulletEnabled val="1"/>
        </dgm:presLayoutVars>
      </dgm:prSet>
      <dgm:spPr/>
    </dgm:pt>
    <dgm:pt modelId="{C47A363E-7AC6-4321-B0F1-5670CC82475D}" type="pres">
      <dgm:prSet presAssocID="{9BAA8265-A8CE-4A7A-8D21-D0C3E0C0FE8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2F611ED-D23B-4F10-83F9-BC74ECDC7A9D}" type="pres">
      <dgm:prSet presAssocID="{516495AC-05FD-49EA-926B-DAD43269C964}" presName="Name8" presStyleCnt="0"/>
      <dgm:spPr/>
    </dgm:pt>
    <dgm:pt modelId="{96AF5F61-C4BA-46D7-AD36-38424AAB6B8B}" type="pres">
      <dgm:prSet presAssocID="{516495AC-05FD-49EA-926B-DAD43269C964}" presName="level" presStyleLbl="node1" presStyleIdx="3" presStyleCnt="7">
        <dgm:presLayoutVars>
          <dgm:chMax val="1"/>
          <dgm:bulletEnabled val="1"/>
        </dgm:presLayoutVars>
      </dgm:prSet>
      <dgm:spPr/>
    </dgm:pt>
    <dgm:pt modelId="{23F31B1E-F1C8-4116-8068-43496BFEEB5D}" type="pres">
      <dgm:prSet presAssocID="{516495AC-05FD-49EA-926B-DAD43269C9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9855A19-6A98-4E58-9443-2E92FA9F4030}" type="pres">
      <dgm:prSet presAssocID="{200D6E95-5273-434B-806B-608140F7071F}" presName="Name8" presStyleCnt="0"/>
      <dgm:spPr/>
    </dgm:pt>
    <dgm:pt modelId="{358CEE7A-5B21-49D1-BAC3-D3A00888472B}" type="pres">
      <dgm:prSet presAssocID="{200D6E95-5273-434B-806B-608140F7071F}" presName="level" presStyleLbl="node1" presStyleIdx="4" presStyleCnt="7">
        <dgm:presLayoutVars>
          <dgm:chMax val="1"/>
          <dgm:bulletEnabled val="1"/>
        </dgm:presLayoutVars>
      </dgm:prSet>
      <dgm:spPr/>
    </dgm:pt>
    <dgm:pt modelId="{A483F9A3-E0DF-425C-897F-AEF79697E046}" type="pres">
      <dgm:prSet presAssocID="{200D6E95-5273-434B-806B-608140F7071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33C7EC9-5EA9-43A2-BE8B-B13BE6DF2873}" type="pres">
      <dgm:prSet presAssocID="{BC5FD34B-B4DA-4CF8-A4E5-DC5DB30AC7B0}" presName="Name8" presStyleCnt="0"/>
      <dgm:spPr/>
    </dgm:pt>
    <dgm:pt modelId="{E773D91E-BB06-48FC-84D6-C74DCC5D02AF}" type="pres">
      <dgm:prSet presAssocID="{BC5FD34B-B4DA-4CF8-A4E5-DC5DB30AC7B0}" presName="level" presStyleLbl="node1" presStyleIdx="5" presStyleCnt="7">
        <dgm:presLayoutVars>
          <dgm:chMax val="1"/>
          <dgm:bulletEnabled val="1"/>
        </dgm:presLayoutVars>
      </dgm:prSet>
      <dgm:spPr/>
    </dgm:pt>
    <dgm:pt modelId="{1484B6F6-33EC-4A87-A6F8-5F06CF3FE724}" type="pres">
      <dgm:prSet presAssocID="{BC5FD34B-B4DA-4CF8-A4E5-DC5DB30AC7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E41A0F3-3761-4FEA-A52A-86DA62933946}" type="pres">
      <dgm:prSet presAssocID="{E4D85DAC-DDA0-478A-BA1F-07C7CBB3A614}" presName="Name8" presStyleCnt="0"/>
      <dgm:spPr/>
    </dgm:pt>
    <dgm:pt modelId="{D87FC40C-3F8E-4978-8650-9651AF289A23}" type="pres">
      <dgm:prSet presAssocID="{E4D85DAC-DDA0-478A-BA1F-07C7CBB3A614}" presName="level" presStyleLbl="node1" presStyleIdx="6" presStyleCnt="7" custLinFactNeighborX="-1" custLinFactNeighborY="-3738">
        <dgm:presLayoutVars>
          <dgm:chMax val="1"/>
          <dgm:bulletEnabled val="1"/>
        </dgm:presLayoutVars>
      </dgm:prSet>
      <dgm:spPr/>
    </dgm:pt>
    <dgm:pt modelId="{0D269BCB-407F-4B70-88C5-55A85392FECF}" type="pres">
      <dgm:prSet presAssocID="{E4D85DAC-DDA0-478A-BA1F-07C7CBB3A61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78C3002-D0CF-4B71-A9CA-BF7571958D62}" type="presOf" srcId="{BC5FD34B-B4DA-4CF8-A4E5-DC5DB30AC7B0}" destId="{1484B6F6-33EC-4A87-A6F8-5F06CF3FE724}" srcOrd="1" destOrd="0" presId="urn:microsoft.com/office/officeart/2005/8/layout/pyramid1"/>
    <dgm:cxn modelId="{85CA0117-3A14-4B75-BADE-4F66979A8A5D}" type="presOf" srcId="{9BAA8265-A8CE-4A7A-8D21-D0C3E0C0FE87}" destId="{8BFDF759-9E8E-4635-B9B3-004A1CB269D8}" srcOrd="0" destOrd="0" presId="urn:microsoft.com/office/officeart/2005/8/layout/pyramid1"/>
    <dgm:cxn modelId="{E7299E1B-7FDE-423A-BBBA-846965631825}" type="presOf" srcId="{E4D85DAC-DDA0-478A-BA1F-07C7CBB3A614}" destId="{D87FC40C-3F8E-4978-8650-9651AF289A23}" srcOrd="0" destOrd="0" presId="urn:microsoft.com/office/officeart/2005/8/layout/pyramid1"/>
    <dgm:cxn modelId="{78C61427-DF60-48FF-AB8D-68FC51FD48BF}" type="presOf" srcId="{D35B2826-12BA-44D1-81E2-28442B38BB69}" destId="{C49C2FE7-90B6-4C02-B9EB-484C7E9E3523}" srcOrd="0" destOrd="0" presId="urn:microsoft.com/office/officeart/2005/8/layout/pyramid1"/>
    <dgm:cxn modelId="{7585F733-7694-46B2-8316-883CF4651462}" type="presOf" srcId="{516495AC-05FD-49EA-926B-DAD43269C964}" destId="{23F31B1E-F1C8-4116-8068-43496BFEEB5D}" srcOrd="1" destOrd="0" presId="urn:microsoft.com/office/officeart/2005/8/layout/pyramid1"/>
    <dgm:cxn modelId="{BDCF8C3F-59E0-43EB-B0BA-3486DB29619A}" type="presOf" srcId="{9BAA8265-A8CE-4A7A-8D21-D0C3E0C0FE87}" destId="{C47A363E-7AC6-4321-B0F1-5670CC82475D}" srcOrd="1" destOrd="0" presId="urn:microsoft.com/office/officeart/2005/8/layout/pyramid1"/>
    <dgm:cxn modelId="{51C1B55C-1340-4942-8CF8-CBD80289C5ED}" srcId="{D35B2826-12BA-44D1-81E2-28442B38BB69}" destId="{516495AC-05FD-49EA-926B-DAD43269C964}" srcOrd="3" destOrd="0" parTransId="{553EAE6E-9EE5-4208-8FD8-B470C8FDA237}" sibTransId="{8EE6960F-0345-4A33-AF1A-36293125F1A8}"/>
    <dgm:cxn modelId="{5A31A842-7949-48CF-AA56-D41AB90DC41F}" type="presOf" srcId="{200D6E95-5273-434B-806B-608140F7071F}" destId="{358CEE7A-5B21-49D1-BAC3-D3A00888472B}" srcOrd="0" destOrd="0" presId="urn:microsoft.com/office/officeart/2005/8/layout/pyramid1"/>
    <dgm:cxn modelId="{7C853347-AAB0-450C-B9D4-11FA75AE8AD3}" type="presOf" srcId="{BC5FD34B-B4DA-4CF8-A4E5-DC5DB30AC7B0}" destId="{E773D91E-BB06-48FC-84D6-C74DCC5D02AF}" srcOrd="0" destOrd="0" presId="urn:microsoft.com/office/officeart/2005/8/layout/pyramid1"/>
    <dgm:cxn modelId="{153C1770-1205-4CF7-AAE4-41E6B166E001}" type="presOf" srcId="{A6183C99-5C60-4096-B2E3-F3C4CA437F66}" destId="{AF9061A6-6246-4A4D-A0A3-6DD8F3E1EAE8}" srcOrd="0" destOrd="0" presId="urn:microsoft.com/office/officeart/2005/8/layout/pyramid1"/>
    <dgm:cxn modelId="{09A9E08F-69E5-45A3-B826-22590F25B157}" srcId="{D35B2826-12BA-44D1-81E2-28442B38BB69}" destId="{EDAF27DF-D3FA-4CD1-9C5E-CF2BF0ED2759}" srcOrd="0" destOrd="0" parTransId="{8164A40D-7EA7-489C-965E-93838D93E208}" sibTransId="{A8F4E6A1-6848-48E9-B71A-54382723D1A9}"/>
    <dgm:cxn modelId="{AA9C2594-5303-424E-BFE6-0899F747528D}" srcId="{D35B2826-12BA-44D1-81E2-28442B38BB69}" destId="{9BAA8265-A8CE-4A7A-8D21-D0C3E0C0FE87}" srcOrd="2" destOrd="0" parTransId="{EEAA6346-9D65-446C-A74C-94AB29B30109}" sibTransId="{F218B262-770D-42F8-8AD6-F79B9B0A22CF}"/>
    <dgm:cxn modelId="{0C02C695-F43B-408B-B151-6A4603BFA758}" srcId="{D35B2826-12BA-44D1-81E2-28442B38BB69}" destId="{BC5FD34B-B4DA-4CF8-A4E5-DC5DB30AC7B0}" srcOrd="5" destOrd="0" parTransId="{159EF417-F8D7-4B7B-9B92-5C38D9E7A62D}" sibTransId="{E68ACEBF-6434-4A25-AB4C-0377A42F8171}"/>
    <dgm:cxn modelId="{BBA69CAA-54A4-4094-B992-B0CDA5E8181F}" type="presOf" srcId="{200D6E95-5273-434B-806B-608140F7071F}" destId="{A483F9A3-E0DF-425C-897F-AEF79697E046}" srcOrd="1" destOrd="0" presId="urn:microsoft.com/office/officeart/2005/8/layout/pyramid1"/>
    <dgm:cxn modelId="{56AD51B3-7457-458D-A2E5-8CE9CD51745A}" type="presOf" srcId="{516495AC-05FD-49EA-926B-DAD43269C964}" destId="{96AF5F61-C4BA-46D7-AD36-38424AAB6B8B}" srcOrd="0" destOrd="0" presId="urn:microsoft.com/office/officeart/2005/8/layout/pyramid1"/>
    <dgm:cxn modelId="{81412FC0-60C8-4223-B467-884C647D2462}" srcId="{D35B2826-12BA-44D1-81E2-28442B38BB69}" destId="{A6183C99-5C60-4096-B2E3-F3C4CA437F66}" srcOrd="1" destOrd="0" parTransId="{45A70D34-3805-42E6-B66D-98E5457970CA}" sibTransId="{04F1EB33-EB5A-4F83-8474-651EC748F0C7}"/>
    <dgm:cxn modelId="{F8CEFED8-4382-4E97-9309-052DBDA3A613}" srcId="{D35B2826-12BA-44D1-81E2-28442B38BB69}" destId="{E4D85DAC-DDA0-478A-BA1F-07C7CBB3A614}" srcOrd="6" destOrd="0" parTransId="{767EC6FB-B364-482D-9475-D6D5AD01D13A}" sibTransId="{B590098E-E82C-4D8B-B275-501A09D8988E}"/>
    <dgm:cxn modelId="{5FD49BD9-E3C3-41A7-B8BD-472F18A2F503}" type="presOf" srcId="{EDAF27DF-D3FA-4CD1-9C5E-CF2BF0ED2759}" destId="{7BF97E4F-284D-40FA-B556-67EFF1111044}" srcOrd="1" destOrd="0" presId="urn:microsoft.com/office/officeart/2005/8/layout/pyramid1"/>
    <dgm:cxn modelId="{A6FF9CF7-0BA4-4584-A5AE-7D7D1C641D64}" type="presOf" srcId="{EDAF27DF-D3FA-4CD1-9C5E-CF2BF0ED2759}" destId="{984E4988-70C0-4E13-8523-C1FBE7CE0ACD}" srcOrd="0" destOrd="0" presId="urn:microsoft.com/office/officeart/2005/8/layout/pyramid1"/>
    <dgm:cxn modelId="{76ED42F8-A6E2-4369-B099-633274A2F1B7}" type="presOf" srcId="{A6183C99-5C60-4096-B2E3-F3C4CA437F66}" destId="{AAFCB427-5755-4914-888C-CF9C816D0C56}" srcOrd="1" destOrd="0" presId="urn:microsoft.com/office/officeart/2005/8/layout/pyramid1"/>
    <dgm:cxn modelId="{96C35AF9-5079-46C5-B04C-CA4509F39EDF}" srcId="{D35B2826-12BA-44D1-81E2-28442B38BB69}" destId="{200D6E95-5273-434B-806B-608140F7071F}" srcOrd="4" destOrd="0" parTransId="{E7A3D389-5FCD-48B3-84BB-03FBD6BB81F2}" sibTransId="{41A38281-BB83-486B-8771-BD87FFAC5D13}"/>
    <dgm:cxn modelId="{8145A2FB-3A67-4B87-AC21-117663E6B574}" type="presOf" srcId="{E4D85DAC-DDA0-478A-BA1F-07C7CBB3A614}" destId="{0D269BCB-407F-4B70-88C5-55A85392FECF}" srcOrd="1" destOrd="0" presId="urn:microsoft.com/office/officeart/2005/8/layout/pyramid1"/>
    <dgm:cxn modelId="{A369E169-8EA1-42DA-B7AB-99B2741BAEDC}" type="presParOf" srcId="{C49C2FE7-90B6-4C02-B9EB-484C7E9E3523}" destId="{9C7F31D6-5CF6-4BE8-82DE-733ABEFDD770}" srcOrd="0" destOrd="0" presId="urn:microsoft.com/office/officeart/2005/8/layout/pyramid1"/>
    <dgm:cxn modelId="{1AE490BD-3F16-4A14-882D-F9052D20FBF5}" type="presParOf" srcId="{9C7F31D6-5CF6-4BE8-82DE-733ABEFDD770}" destId="{984E4988-70C0-4E13-8523-C1FBE7CE0ACD}" srcOrd="0" destOrd="0" presId="urn:microsoft.com/office/officeart/2005/8/layout/pyramid1"/>
    <dgm:cxn modelId="{D3C7F81F-EDBE-41BD-8582-CBC81C82DADC}" type="presParOf" srcId="{9C7F31D6-5CF6-4BE8-82DE-733ABEFDD770}" destId="{7BF97E4F-284D-40FA-B556-67EFF1111044}" srcOrd="1" destOrd="0" presId="urn:microsoft.com/office/officeart/2005/8/layout/pyramid1"/>
    <dgm:cxn modelId="{E8FC5143-1213-4500-B79F-7D5A7DCC7986}" type="presParOf" srcId="{C49C2FE7-90B6-4C02-B9EB-484C7E9E3523}" destId="{C68E08C8-1BCE-40CA-90A1-6C5911B64897}" srcOrd="1" destOrd="0" presId="urn:microsoft.com/office/officeart/2005/8/layout/pyramid1"/>
    <dgm:cxn modelId="{207B0C3B-45A8-45A0-AB51-096973866432}" type="presParOf" srcId="{C68E08C8-1BCE-40CA-90A1-6C5911B64897}" destId="{AF9061A6-6246-4A4D-A0A3-6DD8F3E1EAE8}" srcOrd="0" destOrd="0" presId="urn:microsoft.com/office/officeart/2005/8/layout/pyramid1"/>
    <dgm:cxn modelId="{2F208C49-5D5F-4EE4-B957-00CB0EA4A2E3}" type="presParOf" srcId="{C68E08C8-1BCE-40CA-90A1-6C5911B64897}" destId="{AAFCB427-5755-4914-888C-CF9C816D0C56}" srcOrd="1" destOrd="0" presId="urn:microsoft.com/office/officeart/2005/8/layout/pyramid1"/>
    <dgm:cxn modelId="{1C558452-CFD3-4F91-8DEC-D6F96975E6D9}" type="presParOf" srcId="{C49C2FE7-90B6-4C02-B9EB-484C7E9E3523}" destId="{13952D79-918B-41F2-9EE0-68B7CF8D6B07}" srcOrd="2" destOrd="0" presId="urn:microsoft.com/office/officeart/2005/8/layout/pyramid1"/>
    <dgm:cxn modelId="{B39C415B-C564-486D-B96B-563B7CC0E9D5}" type="presParOf" srcId="{13952D79-918B-41F2-9EE0-68B7CF8D6B07}" destId="{8BFDF759-9E8E-4635-B9B3-004A1CB269D8}" srcOrd="0" destOrd="0" presId="urn:microsoft.com/office/officeart/2005/8/layout/pyramid1"/>
    <dgm:cxn modelId="{31EC548F-D13F-44E8-BB6A-7CCDE683CFAB}" type="presParOf" srcId="{13952D79-918B-41F2-9EE0-68B7CF8D6B07}" destId="{C47A363E-7AC6-4321-B0F1-5670CC82475D}" srcOrd="1" destOrd="0" presId="urn:microsoft.com/office/officeart/2005/8/layout/pyramid1"/>
    <dgm:cxn modelId="{A5D748D4-4BC6-42AD-BF29-F7ACC51201BD}" type="presParOf" srcId="{C49C2FE7-90B6-4C02-B9EB-484C7E9E3523}" destId="{52F611ED-D23B-4F10-83F9-BC74ECDC7A9D}" srcOrd="3" destOrd="0" presId="urn:microsoft.com/office/officeart/2005/8/layout/pyramid1"/>
    <dgm:cxn modelId="{26A7B8E5-09E7-4B8B-A047-1387AE6838D1}" type="presParOf" srcId="{52F611ED-D23B-4F10-83F9-BC74ECDC7A9D}" destId="{96AF5F61-C4BA-46D7-AD36-38424AAB6B8B}" srcOrd="0" destOrd="0" presId="urn:microsoft.com/office/officeart/2005/8/layout/pyramid1"/>
    <dgm:cxn modelId="{FF73B332-40FB-4C36-A2B0-68CDC87A7C78}" type="presParOf" srcId="{52F611ED-D23B-4F10-83F9-BC74ECDC7A9D}" destId="{23F31B1E-F1C8-4116-8068-43496BFEEB5D}" srcOrd="1" destOrd="0" presId="urn:microsoft.com/office/officeart/2005/8/layout/pyramid1"/>
    <dgm:cxn modelId="{97EA2799-D469-45DA-BDA0-2577619C6BA5}" type="presParOf" srcId="{C49C2FE7-90B6-4C02-B9EB-484C7E9E3523}" destId="{09855A19-6A98-4E58-9443-2E92FA9F4030}" srcOrd="4" destOrd="0" presId="urn:microsoft.com/office/officeart/2005/8/layout/pyramid1"/>
    <dgm:cxn modelId="{92000850-5AA7-4C79-B77C-36264A0B8F73}" type="presParOf" srcId="{09855A19-6A98-4E58-9443-2E92FA9F4030}" destId="{358CEE7A-5B21-49D1-BAC3-D3A00888472B}" srcOrd="0" destOrd="0" presId="urn:microsoft.com/office/officeart/2005/8/layout/pyramid1"/>
    <dgm:cxn modelId="{08B44DE0-EBC9-42F6-9532-56BF6E6E8A7F}" type="presParOf" srcId="{09855A19-6A98-4E58-9443-2E92FA9F4030}" destId="{A483F9A3-E0DF-425C-897F-AEF79697E046}" srcOrd="1" destOrd="0" presId="urn:microsoft.com/office/officeart/2005/8/layout/pyramid1"/>
    <dgm:cxn modelId="{C0ADFCAB-8922-4415-A345-AE662AC854A4}" type="presParOf" srcId="{C49C2FE7-90B6-4C02-B9EB-484C7E9E3523}" destId="{733C7EC9-5EA9-43A2-BE8B-B13BE6DF2873}" srcOrd="5" destOrd="0" presId="urn:microsoft.com/office/officeart/2005/8/layout/pyramid1"/>
    <dgm:cxn modelId="{CA00D0E9-D40A-4F63-9F26-BD5FFA9BE5F0}" type="presParOf" srcId="{733C7EC9-5EA9-43A2-BE8B-B13BE6DF2873}" destId="{E773D91E-BB06-48FC-84D6-C74DCC5D02AF}" srcOrd="0" destOrd="0" presId="urn:microsoft.com/office/officeart/2005/8/layout/pyramid1"/>
    <dgm:cxn modelId="{8516B5E5-9DE3-4295-9EDC-5E0CEA83109F}" type="presParOf" srcId="{733C7EC9-5EA9-43A2-BE8B-B13BE6DF2873}" destId="{1484B6F6-33EC-4A87-A6F8-5F06CF3FE724}" srcOrd="1" destOrd="0" presId="urn:microsoft.com/office/officeart/2005/8/layout/pyramid1"/>
    <dgm:cxn modelId="{79342C5C-B5EB-4268-A0BF-4A29ADF4F41C}" type="presParOf" srcId="{C49C2FE7-90B6-4C02-B9EB-484C7E9E3523}" destId="{AE41A0F3-3761-4FEA-A52A-86DA62933946}" srcOrd="6" destOrd="0" presId="urn:microsoft.com/office/officeart/2005/8/layout/pyramid1"/>
    <dgm:cxn modelId="{D090C43B-CB92-46E1-9151-3180D2943B04}" type="presParOf" srcId="{AE41A0F3-3761-4FEA-A52A-86DA62933946}" destId="{D87FC40C-3F8E-4978-8650-9651AF289A23}" srcOrd="0" destOrd="0" presId="urn:microsoft.com/office/officeart/2005/8/layout/pyramid1"/>
    <dgm:cxn modelId="{8F225914-FA23-403D-9067-F3891EA29E43}" type="presParOf" srcId="{AE41A0F3-3761-4FEA-A52A-86DA62933946}" destId="{0D269BCB-407F-4B70-88C5-55A85392FEC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E4988-70C0-4E13-8523-C1FBE7CE0ACD}">
      <dsp:nvSpPr>
        <dsp:cNvPr id="0" name=""/>
        <dsp:cNvSpPr/>
      </dsp:nvSpPr>
      <dsp:spPr>
        <a:xfrm>
          <a:off x="5134655" y="0"/>
          <a:ext cx="1711551" cy="929227"/>
        </a:xfrm>
        <a:prstGeom prst="trapezoid">
          <a:avLst>
            <a:gd name="adj" fmla="val 9209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4655" y="0"/>
        <a:ext cx="1711551" cy="929227"/>
      </dsp:txXfrm>
    </dsp:sp>
    <dsp:sp modelId="{AF9061A6-6246-4A4D-A0A3-6DD8F3E1EAE8}">
      <dsp:nvSpPr>
        <dsp:cNvPr id="0" name=""/>
        <dsp:cNvSpPr/>
      </dsp:nvSpPr>
      <dsp:spPr>
        <a:xfrm>
          <a:off x="4278879" y="929227"/>
          <a:ext cx="3423103" cy="929227"/>
        </a:xfrm>
        <a:prstGeom prst="trapezoid">
          <a:avLst>
            <a:gd name="adj" fmla="val 92095"/>
          </a:avLst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NARRATIVE</a:t>
          </a:r>
        </a:p>
      </dsp:txBody>
      <dsp:txXfrm>
        <a:off x="4877922" y="929227"/>
        <a:ext cx="2225017" cy="929227"/>
      </dsp:txXfrm>
    </dsp:sp>
    <dsp:sp modelId="{8BFDF759-9E8E-4635-B9B3-004A1CB269D8}">
      <dsp:nvSpPr>
        <dsp:cNvPr id="0" name=""/>
        <dsp:cNvSpPr/>
      </dsp:nvSpPr>
      <dsp:spPr>
        <a:xfrm>
          <a:off x="3423103" y="1858455"/>
          <a:ext cx="5134655" cy="929227"/>
        </a:xfrm>
        <a:prstGeom prst="trapezoid">
          <a:avLst>
            <a:gd name="adj" fmla="val 92095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LOCATION</a:t>
          </a:r>
        </a:p>
      </dsp:txBody>
      <dsp:txXfrm>
        <a:off x="4321668" y="1858455"/>
        <a:ext cx="3337525" cy="929227"/>
      </dsp:txXfrm>
    </dsp:sp>
    <dsp:sp modelId="{96AF5F61-C4BA-46D7-AD36-38424AAB6B8B}">
      <dsp:nvSpPr>
        <dsp:cNvPr id="0" name=""/>
        <dsp:cNvSpPr/>
      </dsp:nvSpPr>
      <dsp:spPr>
        <a:xfrm>
          <a:off x="2567327" y="2787683"/>
          <a:ext cx="6846206" cy="929227"/>
        </a:xfrm>
        <a:prstGeom prst="trapezoid">
          <a:avLst>
            <a:gd name="adj" fmla="val 92095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TACTICS</a:t>
          </a:r>
        </a:p>
      </dsp:txBody>
      <dsp:txXfrm>
        <a:off x="3765413" y="2787683"/>
        <a:ext cx="4450034" cy="929227"/>
      </dsp:txXfrm>
    </dsp:sp>
    <dsp:sp modelId="{358CEE7A-5B21-49D1-BAC3-D3A00888472B}">
      <dsp:nvSpPr>
        <dsp:cNvPr id="0" name=""/>
        <dsp:cNvSpPr/>
      </dsp:nvSpPr>
      <dsp:spPr>
        <a:xfrm>
          <a:off x="1711551" y="3716910"/>
          <a:ext cx="8557758" cy="929227"/>
        </a:xfrm>
        <a:prstGeom prst="trapezoid">
          <a:avLst>
            <a:gd name="adj" fmla="val 92095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STRATEGIES </a:t>
          </a:r>
        </a:p>
      </dsp:txBody>
      <dsp:txXfrm>
        <a:off x="3209159" y="3716910"/>
        <a:ext cx="5562543" cy="929227"/>
      </dsp:txXfrm>
    </dsp:sp>
    <dsp:sp modelId="{E773D91E-BB06-48FC-84D6-C74DCC5D02AF}">
      <dsp:nvSpPr>
        <dsp:cNvPr id="0" name=""/>
        <dsp:cNvSpPr/>
      </dsp:nvSpPr>
      <dsp:spPr>
        <a:xfrm>
          <a:off x="855775" y="4646138"/>
          <a:ext cx="10269310" cy="929227"/>
        </a:xfrm>
        <a:prstGeom prst="trapezoid">
          <a:avLst>
            <a:gd name="adj" fmla="val 92095"/>
          </a:avLst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GOALS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2905" y="4646138"/>
        <a:ext cx="6675051" cy="929227"/>
      </dsp:txXfrm>
    </dsp:sp>
    <dsp:sp modelId="{D87FC40C-3F8E-4978-8650-9651AF289A23}">
      <dsp:nvSpPr>
        <dsp:cNvPr id="0" name=""/>
        <dsp:cNvSpPr/>
      </dsp:nvSpPr>
      <dsp:spPr>
        <a:xfrm>
          <a:off x="0" y="5540631"/>
          <a:ext cx="11980862" cy="929227"/>
        </a:xfrm>
        <a:prstGeom prst="trapezoid">
          <a:avLst>
            <a:gd name="adj" fmla="val 92095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UNIT PROFILE</a:t>
          </a:r>
        </a:p>
      </dsp:txBody>
      <dsp:txXfrm>
        <a:off x="2096650" y="5540631"/>
        <a:ext cx="7787560" cy="929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4AC5-D1B0-4A00-B03B-3F1035C05FC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91496-1935-4F30-8D3F-968052618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5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Sally 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AE1-208B-45D5-A9E0-4B293A5F462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1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1496-1935-4F30-8D3F-9680526189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96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AE1-208B-45D5-A9E0-4B293A5F46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6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1172F-9D3F-4CF7-A0EA-114725F3C14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9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Lynn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D1172F-9D3F-4CF7-A0EA-114725F3C14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33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1496-1935-4F30-8D3F-9680526189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1496-1935-4F30-8D3F-9680526189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4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1496-1935-4F30-8D3F-9680526189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AE1-208B-45D5-A9E0-4B293A5F46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6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AE1-208B-45D5-A9E0-4B293A5F46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AE1-208B-45D5-A9E0-4B293A5F46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30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Lindy to walk through Resources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1496-1935-4F30-8D3F-9680526189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11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Lynn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1496-1935-4F30-8D3F-9680526189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83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1496-1935-4F30-8D3F-9680526189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0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1496-1935-4F30-8D3F-9680526189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AE1-208B-45D5-A9E0-4B293A5F46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0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Lindy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1496-1935-4F30-8D3F-9680526189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4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1496-1935-4F30-8D3F-9680526189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9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AE1-208B-45D5-A9E0-4B293A5F462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1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1496-1935-4F30-8D3F-9680526189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Sally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EFAE1-208B-45D5-A9E0-4B293A5F46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12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1496-1935-4F30-8D3F-968052618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94893" y="77101"/>
            <a:ext cx="11995507" cy="5190224"/>
          </a:xfrm>
          <a:custGeom>
            <a:avLst/>
            <a:gdLst/>
            <a:ahLst/>
            <a:cxnLst/>
            <a:rect l="l" t="t" r="r" b="b"/>
            <a:pathLst>
              <a:path w="9820910" h="6003290">
                <a:moveTo>
                  <a:pt x="0" y="6002997"/>
                </a:moveTo>
                <a:lnTo>
                  <a:pt x="9820795" y="6002997"/>
                </a:lnTo>
                <a:lnTo>
                  <a:pt x="9820795" y="0"/>
                </a:lnTo>
                <a:lnTo>
                  <a:pt x="0" y="0"/>
                </a:lnTo>
                <a:lnTo>
                  <a:pt x="0" y="6002997"/>
                </a:lnTo>
                <a:close/>
              </a:path>
            </a:pathLst>
          </a:custGeom>
          <a:solidFill>
            <a:srgbClr val="E4EFF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047" y="440639"/>
            <a:ext cx="103632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647" y="30305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object 3"/>
          <p:cNvSpPr/>
          <p:nvPr/>
        </p:nvSpPr>
        <p:spPr>
          <a:xfrm>
            <a:off x="94893" y="5469624"/>
            <a:ext cx="11995507" cy="1205230"/>
          </a:xfrm>
          <a:custGeom>
            <a:avLst/>
            <a:gdLst/>
            <a:ahLst/>
            <a:cxnLst/>
            <a:rect l="l" t="t" r="r" b="b"/>
            <a:pathLst>
              <a:path w="9820910" h="1205229">
                <a:moveTo>
                  <a:pt x="0" y="1204798"/>
                </a:moveTo>
                <a:lnTo>
                  <a:pt x="9820795" y="1204798"/>
                </a:lnTo>
                <a:lnTo>
                  <a:pt x="9820795" y="0"/>
                </a:lnTo>
                <a:lnTo>
                  <a:pt x="0" y="0"/>
                </a:lnTo>
                <a:lnTo>
                  <a:pt x="0" y="1204798"/>
                </a:lnTo>
                <a:close/>
              </a:path>
            </a:pathLst>
          </a:custGeom>
          <a:solidFill>
            <a:srgbClr val="E4EFF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4"/>
          <p:cNvSpPr/>
          <p:nvPr/>
        </p:nvSpPr>
        <p:spPr>
          <a:xfrm>
            <a:off x="911047" y="5988739"/>
            <a:ext cx="228600" cy="167005"/>
          </a:xfrm>
          <a:custGeom>
            <a:avLst/>
            <a:gdLst/>
            <a:ahLst/>
            <a:cxnLst/>
            <a:rect l="l" t="t" r="r" b="b"/>
            <a:pathLst>
              <a:path w="171450" h="167004">
                <a:moveTo>
                  <a:pt x="171348" y="0"/>
                </a:moveTo>
                <a:lnTo>
                  <a:pt x="0" y="0"/>
                </a:lnTo>
                <a:lnTo>
                  <a:pt x="0" y="166535"/>
                </a:lnTo>
                <a:lnTo>
                  <a:pt x="171348" y="166535"/>
                </a:lnTo>
                <a:lnTo>
                  <a:pt x="171348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008" y="5362706"/>
            <a:ext cx="2484369" cy="13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981-CDF7-4B60-8717-90291CF2B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FF07-AFEC-434B-AE43-9B062C672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4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981-CDF7-4B60-8717-90291CF2B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FF07-AFEC-434B-AE43-9B062C672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6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94893" y="77101"/>
            <a:ext cx="11995507" cy="5190224"/>
          </a:xfrm>
          <a:custGeom>
            <a:avLst/>
            <a:gdLst/>
            <a:ahLst/>
            <a:cxnLst/>
            <a:rect l="l" t="t" r="r" b="b"/>
            <a:pathLst>
              <a:path w="9820910" h="6003290">
                <a:moveTo>
                  <a:pt x="0" y="6002997"/>
                </a:moveTo>
                <a:lnTo>
                  <a:pt x="9820795" y="6002997"/>
                </a:lnTo>
                <a:lnTo>
                  <a:pt x="9820795" y="0"/>
                </a:lnTo>
                <a:lnTo>
                  <a:pt x="0" y="0"/>
                </a:lnTo>
                <a:lnTo>
                  <a:pt x="0" y="6002997"/>
                </a:lnTo>
                <a:close/>
              </a:path>
            </a:pathLst>
          </a:custGeom>
          <a:solidFill>
            <a:srgbClr val="E4EFF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3"/>
          <p:cNvSpPr/>
          <p:nvPr/>
        </p:nvSpPr>
        <p:spPr>
          <a:xfrm>
            <a:off x="107595" y="5446716"/>
            <a:ext cx="11982807" cy="1228141"/>
          </a:xfrm>
          <a:custGeom>
            <a:avLst/>
            <a:gdLst/>
            <a:ahLst/>
            <a:cxnLst/>
            <a:rect l="l" t="t" r="r" b="b"/>
            <a:pathLst>
              <a:path w="9820910" h="1204595">
                <a:moveTo>
                  <a:pt x="0" y="1204061"/>
                </a:moveTo>
                <a:lnTo>
                  <a:pt x="9820795" y="1204061"/>
                </a:lnTo>
                <a:lnTo>
                  <a:pt x="9820795" y="0"/>
                </a:lnTo>
                <a:lnTo>
                  <a:pt x="0" y="0"/>
                </a:lnTo>
                <a:lnTo>
                  <a:pt x="0" y="1204061"/>
                </a:lnTo>
                <a:close/>
              </a:path>
            </a:pathLst>
          </a:custGeom>
          <a:solidFill>
            <a:srgbClr val="97D5C9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12729"/>
            <a:ext cx="10515600" cy="1035049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83403"/>
            <a:ext cx="10515600" cy="388392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object 4"/>
          <p:cNvSpPr/>
          <p:nvPr/>
        </p:nvSpPr>
        <p:spPr>
          <a:xfrm>
            <a:off x="911047" y="5988739"/>
            <a:ext cx="228600" cy="167005"/>
          </a:xfrm>
          <a:custGeom>
            <a:avLst/>
            <a:gdLst/>
            <a:ahLst/>
            <a:cxnLst/>
            <a:rect l="l" t="t" r="r" b="b"/>
            <a:pathLst>
              <a:path w="171450" h="167004">
                <a:moveTo>
                  <a:pt x="171348" y="0"/>
                </a:moveTo>
                <a:lnTo>
                  <a:pt x="0" y="0"/>
                </a:lnTo>
                <a:lnTo>
                  <a:pt x="0" y="166535"/>
                </a:lnTo>
                <a:lnTo>
                  <a:pt x="171348" y="166535"/>
                </a:lnTo>
                <a:lnTo>
                  <a:pt x="171348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008" y="5362706"/>
            <a:ext cx="2484369" cy="13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8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981-CDF7-4B60-8717-90291CF2B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FF07-AFEC-434B-AE43-9B062C672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1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981-CDF7-4B60-8717-90291CF2B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FF07-AFEC-434B-AE43-9B062C672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7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981-CDF7-4B60-8717-90291CF2B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FF07-AFEC-434B-AE43-9B062C672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981-CDF7-4B60-8717-90291CF2B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FF07-AFEC-434B-AE43-9B062C672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2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981-CDF7-4B60-8717-90291CF2B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FF07-AFEC-434B-AE43-9B062C672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981-CDF7-4B60-8717-90291CF2B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FF07-AFEC-434B-AE43-9B062C672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F981-CDF7-4B60-8717-90291CF2B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FF07-AFEC-434B-AE43-9B062C672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5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F981-CDF7-4B60-8717-90291CF2B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FF07-AFEC-434B-AE43-9B062C672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us04web.zoom.us%2Frec%2Fshare%2FpvNuAbP7rEpIQpWO8XDiRvIAD7j6X6a81iNI-qAIzxtGhCuwNELnr_fCK49MMiPy%3FstartTime%3D1597104163000&amp;data=02%7C01%7Ckhagen%40hadassah.org%7C7ddb58f66d3c40e6fafc08d83fa19873%7Cf4beb4a25c044274845d27d523c6ace3%7C0%7C0%7C637329310567476210&amp;sdata=TIIR52JU9C9YBf8MPXUTGa6Bp4CyRFT0fHHSkQoHOAg%3D&amp;reserved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ettin@hadassah.org" TargetMode="External"/><Relationship Id="rId2" Type="http://schemas.openxmlformats.org/officeDocument/2006/relationships/hyperlink" Target="mailto:skleinman@hadassah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ettin@hadassah.org" TargetMode="External"/><Relationship Id="rId2" Type="http://schemas.openxmlformats.org/officeDocument/2006/relationships/hyperlink" Target="mailto:seinberg@hadassah.org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843" y="376065"/>
            <a:ext cx="10943227" cy="23876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Profiles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90456" y="2763665"/>
            <a:ext cx="9144000" cy="2129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prstClr val="black"/>
                </a:solidFill>
              </a:rPr>
              <a:t>Planning Strategically for 2021</a:t>
            </a:r>
          </a:p>
          <a:p>
            <a:r>
              <a:rPr lang="en-US" dirty="0">
                <a:solidFill>
                  <a:prstClr val="black"/>
                </a:solidFill>
              </a:rPr>
              <a:t>August 10, 2020</a:t>
            </a:r>
          </a:p>
          <a:p>
            <a:r>
              <a:rPr lang="en-US" u="sng" dirty="0">
                <a:hlinkClick r:id="rId3"/>
              </a:rPr>
              <a:t>https://us04web.zoom.us/rec/share/pvNuAbP7rEpIQpWO8XDiRvIAD7j6X6a81iNI-qAIzxtGhCuwNELnr_fCK49MMiPy?startTime=1597104163000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421" y="122586"/>
            <a:ext cx="11652014" cy="73880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Who You </a:t>
            </a:r>
            <a:r>
              <a:rPr lang="en-US" sz="4000" b="1" dirty="0" err="1"/>
              <a:t>Gonna</a:t>
            </a:r>
            <a:r>
              <a:rPr lang="en-US" sz="4000" b="1" dirty="0"/>
              <a:t> Call? 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8439" y="1828800"/>
            <a:ext cx="11744778" cy="340580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Annual Planner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Resource Chair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Managing Director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Sally Kleinman – </a:t>
            </a:r>
            <a:r>
              <a:rPr lang="en-US" dirty="0">
                <a:hlinkClick r:id="rId2"/>
              </a:rPr>
              <a:t>skleinman@hadassah.org</a:t>
            </a:r>
            <a:r>
              <a:rPr lang="en-US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Lindy Ettin – </a:t>
            </a:r>
            <a:r>
              <a:rPr lang="en-US" dirty="0">
                <a:hlinkClick r:id="rId3"/>
              </a:rPr>
              <a:t>lettin@hadassah.org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546" y="2120348"/>
            <a:ext cx="2652523" cy="22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4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1046" y="1077453"/>
            <a:ext cx="10363200" cy="2387600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Still With Us?</a:t>
            </a:r>
            <a:br>
              <a:rPr lang="en-US" sz="6700" b="1" dirty="0"/>
            </a:br>
            <a:br>
              <a:rPr lang="en-US" dirty="0"/>
            </a:br>
            <a:r>
              <a:rPr lang="en-US" sz="3600" dirty="0"/>
              <a:t>If you would like to set up one-on-one conversations to review your profile, please contact Sally or Lindy (</a:t>
            </a:r>
            <a:r>
              <a:rPr lang="en-US" sz="3600" dirty="0">
                <a:hlinkClick r:id="rId2"/>
              </a:rPr>
              <a:t>skleinman@hadassah.org</a:t>
            </a:r>
            <a:r>
              <a:rPr lang="en-US" sz="3600" dirty="0"/>
              <a:t> &amp; </a:t>
            </a:r>
            <a:r>
              <a:rPr lang="en-US" sz="3600" dirty="0">
                <a:hlinkClick r:id="rId3"/>
              </a:rPr>
              <a:t>lettin@hadassah.org</a:t>
            </a:r>
            <a:r>
              <a:rPr lang="en-US" sz="3600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14" y="3783739"/>
            <a:ext cx="2815265" cy="262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98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1047" y="440639"/>
            <a:ext cx="10363200" cy="1175890"/>
          </a:xfrm>
        </p:spPr>
        <p:txBody>
          <a:bodyPr/>
          <a:lstStyle/>
          <a:p>
            <a:r>
              <a:rPr lang="en-US" b="1" dirty="0"/>
              <a:t>Revenue Share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47" y="1616529"/>
            <a:ext cx="3302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9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29" y="212730"/>
            <a:ext cx="10515600" cy="734328"/>
          </a:xfrm>
        </p:spPr>
        <p:txBody>
          <a:bodyPr/>
          <a:lstStyle/>
          <a:p>
            <a:r>
              <a:rPr lang="en-US" b="1" dirty="0"/>
              <a:t>Basics You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28" y="947057"/>
            <a:ext cx="11781971" cy="4252903"/>
          </a:xfrm>
        </p:spPr>
        <p:txBody>
          <a:bodyPr>
            <a:normAutofit/>
          </a:bodyPr>
          <a:lstStyle/>
          <a:p>
            <a:r>
              <a:rPr lang="en-US" dirty="0"/>
              <a:t>National gives Regions operating funds </a:t>
            </a:r>
          </a:p>
          <a:p>
            <a:r>
              <a:rPr lang="en-US" dirty="0"/>
              <a:t>All fundraising sent to National to support our work in Israel</a:t>
            </a:r>
          </a:p>
          <a:p>
            <a:r>
              <a:rPr lang="en-US" dirty="0"/>
              <a:t>Donors receive FULL credit </a:t>
            </a:r>
          </a:p>
          <a:p>
            <a:r>
              <a:rPr lang="en-US" dirty="0"/>
              <a:t>Allocations based on: </a:t>
            </a:r>
          </a:p>
          <a:p>
            <a:pPr lvl="1"/>
            <a:r>
              <a:rPr lang="en-US" dirty="0"/>
              <a:t>2017 UNRESTRICTED Grassroots </a:t>
            </a:r>
          </a:p>
          <a:p>
            <a:pPr lvl="1"/>
            <a:r>
              <a:rPr lang="en-US" dirty="0"/>
              <a:t>2017 Major Gifts Fundraising </a:t>
            </a:r>
          </a:p>
          <a:p>
            <a:pPr lvl="1"/>
            <a:r>
              <a:rPr lang="en-US" dirty="0"/>
              <a:t>2017 Membership performance</a:t>
            </a:r>
          </a:p>
          <a:p>
            <a:r>
              <a:rPr lang="en-US" dirty="0"/>
              <a:t>Needs based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4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A1E3B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0" y="111129"/>
            <a:ext cx="11469550" cy="701673"/>
          </a:xfrm>
        </p:spPr>
        <p:txBody>
          <a:bodyPr>
            <a:normAutofit/>
          </a:bodyPr>
          <a:lstStyle/>
          <a:p>
            <a:r>
              <a:rPr lang="en-US" b="1" dirty="0"/>
              <a:t>Allowable Revenue Share Expenses: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79" y="812802"/>
            <a:ext cx="11986621" cy="5860372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Travel to units by Presidents and Area Advisors</a:t>
            </a:r>
          </a:p>
          <a:p>
            <a:pPr lvl="0"/>
            <a:r>
              <a:rPr lang="en-US" sz="3200" dirty="0"/>
              <a:t>Conferences/Meetings/Trainings:</a:t>
            </a:r>
          </a:p>
          <a:p>
            <a:pPr lvl="1"/>
            <a:r>
              <a:rPr lang="en-US" sz="2400" dirty="0"/>
              <a:t>Travel for members of the Region Boards</a:t>
            </a:r>
          </a:p>
          <a:p>
            <a:pPr lvl="1"/>
            <a:r>
              <a:rPr lang="en-US" sz="2400" dirty="0"/>
              <a:t>Includes hotel rooms (double occupancy) for members of the Region Boards</a:t>
            </a:r>
          </a:p>
          <a:p>
            <a:pPr lvl="1"/>
            <a:r>
              <a:rPr lang="en-US" sz="2400" dirty="0"/>
              <a:t>Participants should be paying a </a:t>
            </a:r>
            <a:r>
              <a:rPr lang="en-US" sz="2400" b="1" dirty="0"/>
              <a:t>reasonable </a:t>
            </a:r>
            <a:r>
              <a:rPr lang="en-US" sz="2400" b="1" dirty="0" err="1"/>
              <a:t>couvert</a:t>
            </a:r>
            <a:r>
              <a:rPr lang="en-US" sz="2400" b="1" dirty="0"/>
              <a:t> </a:t>
            </a:r>
            <a:r>
              <a:rPr lang="en-US" sz="2400" dirty="0"/>
              <a:t>to cover some of the expenses</a:t>
            </a:r>
          </a:p>
          <a:p>
            <a:pPr lvl="0"/>
            <a:r>
              <a:rPr lang="en-US" sz="3200" dirty="0"/>
              <a:t>Speakers</a:t>
            </a:r>
          </a:p>
          <a:p>
            <a:pPr lvl="0"/>
            <a:r>
              <a:rPr lang="en-US" sz="3200" dirty="0"/>
              <a:t>Administrative expenses in approved offices</a:t>
            </a:r>
          </a:p>
          <a:p>
            <a:pPr lvl="0"/>
            <a:r>
              <a:rPr lang="en-US" sz="3200" dirty="0"/>
              <a:t>Subvention of members to Conferences &amp; Convention </a:t>
            </a:r>
          </a:p>
          <a:p>
            <a:pPr lvl="1"/>
            <a:r>
              <a:rPr lang="en-US" sz="2400" dirty="0"/>
              <a:t>Those </a:t>
            </a:r>
            <a:r>
              <a:rPr lang="en-US" sz="2400" dirty="0" err="1"/>
              <a:t>subvented</a:t>
            </a:r>
            <a:r>
              <a:rPr lang="en-US" sz="2400" dirty="0"/>
              <a:t> should be required to follow guidelines set by Presidents</a:t>
            </a:r>
          </a:p>
          <a:p>
            <a:pPr lvl="0"/>
            <a:r>
              <a:rPr lang="en-US" sz="3200" dirty="0"/>
              <a:t>Discretionary funds for Presidents use</a:t>
            </a:r>
          </a:p>
          <a:p>
            <a:pPr lvl="1"/>
            <a:r>
              <a:rPr lang="en-US" sz="2400" dirty="0"/>
              <a:t>Attendance at community  or coalition partner events that include Hadassah in the program or on the agenda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950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CCECFF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82218"/>
            <a:ext cx="11963400" cy="571500"/>
          </a:xfrm>
        </p:spPr>
        <p:txBody>
          <a:bodyPr>
            <a:noAutofit/>
          </a:bodyPr>
          <a:lstStyle/>
          <a:p>
            <a:r>
              <a:rPr lang="en-US" b="1" dirty="0"/>
              <a:t>Allowable Revenue Share Expenses: Chapter/Group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060174"/>
            <a:ext cx="11963400" cy="5651910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>Chapter/Group Board Meetings/Trainings/Events</a:t>
            </a:r>
          </a:p>
          <a:p>
            <a:pPr lvl="0"/>
            <a:r>
              <a:rPr lang="en-US" sz="3600" dirty="0"/>
              <a:t>In consultation with Region leadership, </a:t>
            </a:r>
            <a:r>
              <a:rPr lang="en-US" sz="3600" dirty="0" err="1"/>
              <a:t>subvent</a:t>
            </a:r>
            <a:r>
              <a:rPr lang="en-US" sz="3600" dirty="0"/>
              <a:t> members to Conferences/Convention</a:t>
            </a:r>
            <a:endParaRPr lang="en-US" sz="3600" b="1" dirty="0"/>
          </a:p>
          <a:p>
            <a:r>
              <a:rPr lang="en-US" sz="3600" dirty="0"/>
              <a:t>In order to receive Revenue Share Chapters/Groups can:</a:t>
            </a:r>
          </a:p>
          <a:p>
            <a:pPr lvl="1"/>
            <a:r>
              <a:rPr lang="en-US" sz="2800" dirty="0"/>
              <a:t>Submit an annual plan/operating budget</a:t>
            </a:r>
          </a:p>
          <a:p>
            <a:pPr lvl="1"/>
            <a:r>
              <a:rPr lang="en-US" sz="2800" dirty="0"/>
              <a:t>Bank statement</a:t>
            </a:r>
          </a:p>
          <a:p>
            <a:pPr lvl="1"/>
            <a:r>
              <a:rPr lang="en-US" sz="2800" dirty="0"/>
              <a:t>Have a meeting or conference call with the Region President/Treasurer </a:t>
            </a:r>
          </a:p>
          <a:p>
            <a:r>
              <a:rPr lang="en-US" sz="3600" dirty="0"/>
              <a:t>If the Chapter/Group is not requesting Revenue Share, why?</a:t>
            </a:r>
          </a:p>
          <a:p>
            <a:pPr lvl="1"/>
            <a:r>
              <a:rPr lang="en-US" sz="2800" dirty="0"/>
              <a:t>Do they have a bank account?</a:t>
            </a:r>
          </a:p>
          <a:p>
            <a:pPr lvl="1"/>
            <a:r>
              <a:rPr lang="en-US" sz="2800" dirty="0"/>
              <a:t>Are they fully self sustaining?</a:t>
            </a:r>
          </a:p>
          <a:p>
            <a:pPr lvl="1"/>
            <a:r>
              <a:rPr lang="en-US" sz="2800" dirty="0"/>
              <a:t>Are they using fundraising money to cover their expenses?</a:t>
            </a:r>
          </a:p>
        </p:txBody>
      </p:sp>
    </p:spTree>
    <p:extLst>
      <p:ext uri="{BB962C8B-B14F-4D97-AF65-F5344CB8AC3E}">
        <p14:creationId xmlns:p14="http://schemas.microsoft.com/office/powerpoint/2010/main" val="3380354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19" y="250588"/>
            <a:ext cx="11931267" cy="5105400"/>
          </a:xfrm>
        </p:spPr>
        <p:txBody>
          <a:bodyPr>
            <a:normAutofit/>
          </a:bodyPr>
          <a:lstStyle/>
          <a:p>
            <a:pPr lvl="1" algn="ctr"/>
            <a:endParaRPr lang="en-US" sz="3600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FUNDRAISING EVENTS SHOULD MAKE A PROFIT WHILE COVERING ALL COSTS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MEMBERSHIP, PROGRAMMING, LEADERSHIP &amp; EDUCATIONAL EVENTS SHOULD INCORPORATE A FUNDRAISING COMPONENT &amp; ATTEMPT TO BE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SELF-SUSTAINING</a:t>
            </a:r>
          </a:p>
          <a:p>
            <a:pPr marL="0" indent="0" algn="ctr">
              <a:buNone/>
            </a:pPr>
            <a:endParaRPr lang="en-US" sz="4400" dirty="0"/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27143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047" y="440639"/>
            <a:ext cx="10363200" cy="6610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Annual Plan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49DEA-A165-4793-AABF-0B521D23D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56" y="1101687"/>
            <a:ext cx="7093781" cy="50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9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119964"/>
            <a:ext cx="10515600" cy="1035049"/>
          </a:xfrm>
        </p:spPr>
        <p:txBody>
          <a:bodyPr/>
          <a:lstStyle/>
          <a:p>
            <a:r>
              <a:rPr lang="en-US" b="1" dirty="0"/>
              <a:t>Annual Plan Form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D2106-50A2-4601-91CF-BD4E2D349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65" y="1155013"/>
            <a:ext cx="10185270" cy="50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76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212729"/>
            <a:ext cx="11508563" cy="1035049"/>
          </a:xfrm>
        </p:spPr>
        <p:txBody>
          <a:bodyPr>
            <a:normAutofit/>
          </a:bodyPr>
          <a:lstStyle/>
          <a:p>
            <a:r>
              <a:rPr lang="en-US" b="1" dirty="0"/>
              <a:t>Key Partners in the Annual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83403"/>
            <a:ext cx="11508562" cy="3883925"/>
          </a:xfrm>
        </p:spPr>
        <p:txBody>
          <a:bodyPr/>
          <a:lstStyle/>
          <a:p>
            <a:r>
              <a:rPr lang="en-US" dirty="0"/>
              <a:t>Executive Board</a:t>
            </a:r>
          </a:p>
          <a:p>
            <a:r>
              <a:rPr lang="en-US" dirty="0"/>
              <a:t>Treasurer</a:t>
            </a:r>
          </a:p>
          <a:p>
            <a:r>
              <a:rPr lang="en-US" dirty="0"/>
              <a:t>Annual Planner and Resource Chair</a:t>
            </a:r>
          </a:p>
          <a:p>
            <a:r>
              <a:rPr lang="en-US" dirty="0"/>
              <a:t>Managing Director of Consolidated Area</a:t>
            </a:r>
          </a:p>
          <a:p>
            <a:r>
              <a:rPr lang="en-US" dirty="0"/>
              <a:t>Past Presidents</a:t>
            </a:r>
          </a:p>
          <a:p>
            <a:r>
              <a:rPr lang="en-US" dirty="0"/>
              <a:t>Up and coming potential leaders</a:t>
            </a:r>
          </a:p>
          <a:p>
            <a:r>
              <a:rPr lang="en-US" dirty="0"/>
              <a:t>New Members</a:t>
            </a:r>
          </a:p>
        </p:txBody>
      </p:sp>
    </p:spTree>
    <p:extLst>
      <p:ext uri="{BB962C8B-B14F-4D97-AF65-F5344CB8AC3E}">
        <p14:creationId xmlns:p14="http://schemas.microsoft.com/office/powerpoint/2010/main" val="23842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12729"/>
            <a:ext cx="11455400" cy="1035049"/>
          </a:xfrm>
        </p:spPr>
        <p:txBody>
          <a:bodyPr/>
          <a:lstStyle/>
          <a:p>
            <a:r>
              <a:rPr lang="en-US" b="1" dirty="0"/>
              <a:t>Annual Planning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1799" y="1247779"/>
            <a:ext cx="11136745" cy="4019550"/>
          </a:xfrm>
        </p:spPr>
        <p:txBody>
          <a:bodyPr/>
          <a:lstStyle/>
          <a:p>
            <a:r>
              <a:rPr lang="en-US" dirty="0"/>
              <a:t>2019 Region Annual Plan and Evaluation</a:t>
            </a:r>
          </a:p>
          <a:p>
            <a:r>
              <a:rPr lang="en-US" dirty="0"/>
              <a:t>2019 Unit Health Survey</a:t>
            </a:r>
          </a:p>
          <a:p>
            <a:r>
              <a:rPr lang="en-US" dirty="0"/>
              <a:t>2017 - 2019 Region Unit Profile</a:t>
            </a:r>
          </a:p>
          <a:p>
            <a:r>
              <a:rPr lang="en-US" dirty="0"/>
              <a:t>National Priorities, Programs, Initiatives</a:t>
            </a:r>
          </a:p>
          <a:p>
            <a:r>
              <a:rPr lang="en-US" dirty="0"/>
              <a:t>Annual Planner, Resource Chair, Managing Director</a:t>
            </a:r>
          </a:p>
          <a:p>
            <a:r>
              <a:rPr lang="en-US" dirty="0"/>
              <a:t>Organization Division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009" r="810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10"/>
          <a:stretch/>
        </p:blipFill>
        <p:spPr>
          <a:xfrm rot="692182">
            <a:off x="9254273" y="246616"/>
            <a:ext cx="2696165" cy="268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050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Respond to Changes &amp; Challenges</a:t>
            </a:r>
          </a:p>
        </p:txBody>
      </p:sp>
      <p:sp>
        <p:nvSpPr>
          <p:cNvPr id="20" name="Subtitle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189" indent="-457189"/>
            <a:r>
              <a:rPr lang="en-US" sz="3600" dirty="0"/>
              <a:t>Identify challenges in meeting Annual Plan Goals</a:t>
            </a:r>
          </a:p>
          <a:p>
            <a:pPr marL="457189" indent="-457189"/>
            <a:r>
              <a:rPr lang="en-US" sz="3600" dirty="0"/>
              <a:t>Brainstorm ways to respond to the challenges</a:t>
            </a:r>
          </a:p>
          <a:p>
            <a:pPr marL="457189" indent="-457189"/>
            <a:r>
              <a:rPr lang="en-US" sz="3600" dirty="0"/>
              <a:t>Executive Board selects response strategy</a:t>
            </a:r>
          </a:p>
          <a:p>
            <a:pPr marL="457189" indent="-457189"/>
            <a:r>
              <a:rPr lang="en-US" sz="3600" dirty="0"/>
              <a:t>Implement response strategy/strategies </a:t>
            </a:r>
          </a:p>
          <a:p>
            <a:pPr marL="457189" indent="-457189"/>
            <a:r>
              <a:rPr lang="en-US" sz="3600" dirty="0"/>
              <a:t>Incorporate strategy into the Annual Plan</a:t>
            </a:r>
          </a:p>
          <a:p>
            <a:pPr algn="l"/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739295"/>
            <a:ext cx="3881191" cy="6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98783" y="212729"/>
            <a:ext cx="10515600" cy="103504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Develop Board Leadership</a:t>
            </a:r>
          </a:p>
        </p:txBody>
      </p:sp>
      <p:sp>
        <p:nvSpPr>
          <p:cNvPr id="20" name="Subtitle 19"/>
          <p:cNvSpPr>
            <a:spLocks noGrp="1"/>
          </p:cNvSpPr>
          <p:nvPr>
            <p:ph idx="1"/>
          </p:nvPr>
        </p:nvSpPr>
        <p:spPr>
          <a:xfrm>
            <a:off x="198783" y="1383403"/>
            <a:ext cx="11767929" cy="3883925"/>
          </a:xfrm>
        </p:spPr>
        <p:txBody>
          <a:bodyPr>
            <a:normAutofit/>
          </a:bodyPr>
          <a:lstStyle/>
          <a:p>
            <a:pPr marL="457189" indent="-457189"/>
            <a:r>
              <a:rPr lang="en-US" sz="3600" dirty="0"/>
              <a:t>Prepare Hadassah for transition for meeting new challenges</a:t>
            </a:r>
          </a:p>
          <a:p>
            <a:pPr marL="457189" indent="-457189"/>
            <a:r>
              <a:rPr lang="en-US" sz="3600" dirty="0"/>
              <a:t>Set the vision </a:t>
            </a:r>
          </a:p>
          <a:p>
            <a:pPr marL="457189" indent="-457189"/>
            <a:r>
              <a:rPr lang="en-US" sz="3600" dirty="0"/>
              <a:t>Plan for the future</a:t>
            </a:r>
          </a:p>
          <a:p>
            <a:pPr marL="457189" indent="-457189"/>
            <a:r>
              <a:rPr lang="en-US" sz="3600" dirty="0"/>
              <a:t>Evaluate and decide where and when to spend time, money, volunteer resources and staff resources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6" y="5756157"/>
            <a:ext cx="3881191" cy="6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71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55321" y="1635129"/>
            <a:ext cx="10515600" cy="1035049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/>
              <a:t>They always say </a:t>
            </a:r>
            <a:br>
              <a:rPr lang="en-US" i="1" dirty="0"/>
            </a:br>
            <a:r>
              <a:rPr lang="en-US" i="1" dirty="0"/>
              <a:t>time changes things, </a:t>
            </a:r>
            <a:br>
              <a:rPr lang="en-US" i="1" dirty="0"/>
            </a:br>
            <a:r>
              <a:rPr lang="en-US" i="1" dirty="0"/>
              <a:t>but you actually have to change them yourself.</a:t>
            </a:r>
            <a:br>
              <a:rPr lang="en-US" dirty="0"/>
            </a:br>
            <a:r>
              <a:rPr lang="en-US" dirty="0"/>
              <a:t>						-- </a:t>
            </a:r>
            <a:r>
              <a:rPr lang="en-US" sz="3100" dirty="0"/>
              <a:t>Andy Warhol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2" y="3850413"/>
            <a:ext cx="4202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Luisa </a:t>
            </a:r>
            <a:r>
              <a:rPr lang="en-US" sz="2800" b="1" dirty="0" err="1">
                <a:solidFill>
                  <a:prstClr val="black"/>
                </a:solidFill>
              </a:rPr>
              <a:t>Ellenbogen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lellenbogen@hadassah.org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06" y="5670950"/>
            <a:ext cx="3881191" cy="6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67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1047" y="440639"/>
            <a:ext cx="10363200" cy="1189857"/>
          </a:xfrm>
        </p:spPr>
        <p:txBody>
          <a:bodyPr/>
          <a:lstStyle/>
          <a:p>
            <a:r>
              <a:rPr lang="en-US" b="1" dirty="0"/>
              <a:t>Evaluation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F2BA7B-CD4F-42DD-AC37-A12955B81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87" y="1630496"/>
            <a:ext cx="4645416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6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12730"/>
            <a:ext cx="10515600" cy="668620"/>
          </a:xfrm>
        </p:spPr>
        <p:txBody>
          <a:bodyPr/>
          <a:lstStyle/>
          <a:p>
            <a:r>
              <a:rPr lang="en-US" b="1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63" y="1068636"/>
            <a:ext cx="11529828" cy="4197427"/>
          </a:xfrm>
        </p:spPr>
        <p:txBody>
          <a:bodyPr/>
          <a:lstStyle/>
          <a:p>
            <a:r>
              <a:rPr lang="en-US" sz="3500" dirty="0"/>
              <a:t>Mandatory to complete</a:t>
            </a:r>
          </a:p>
          <a:p>
            <a:pPr lvl="1"/>
            <a:r>
              <a:rPr lang="en-US" sz="2800" dirty="0"/>
              <a:t>This is a roadmap to use throughout the year – not just at the end.  </a:t>
            </a:r>
          </a:p>
          <a:p>
            <a:r>
              <a:rPr lang="en-US" sz="3500" dirty="0"/>
              <a:t>Should include details about event/activity </a:t>
            </a:r>
          </a:p>
          <a:p>
            <a:r>
              <a:rPr lang="en-US" sz="3500" dirty="0"/>
              <a:t>The more specific your activity description, the easier it will be to evaluate</a:t>
            </a:r>
          </a:p>
          <a:p>
            <a:r>
              <a:rPr lang="en-US" sz="3500" dirty="0"/>
              <a:t>Results of SMART Goals</a:t>
            </a:r>
          </a:p>
          <a:p>
            <a:r>
              <a:rPr lang="en-US" sz="3500" dirty="0"/>
              <a:t>WHY?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E3040-B474-45E4-AD70-9789C8CD8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65" y="3361063"/>
            <a:ext cx="275008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49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1047" y="440639"/>
            <a:ext cx="10363200" cy="1215883"/>
          </a:xfrm>
        </p:spPr>
        <p:txBody>
          <a:bodyPr/>
          <a:lstStyle/>
          <a:p>
            <a:r>
              <a:rPr lang="en-US" b="1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87" y="2092270"/>
            <a:ext cx="4010585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03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43" y="356772"/>
            <a:ext cx="6655944" cy="45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0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95CC-17F7-4491-A6E0-91CF830D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14" y="160970"/>
            <a:ext cx="10515600" cy="5981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2020 Annual Plan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B3E188-D62D-4201-952D-949BDAE3A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14" y="759125"/>
            <a:ext cx="11759733" cy="59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0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5" y="212729"/>
            <a:ext cx="11956473" cy="1035049"/>
          </a:xfrm>
        </p:spPr>
        <p:txBody>
          <a:bodyPr>
            <a:noAutofit/>
          </a:bodyPr>
          <a:lstStyle/>
          <a:p>
            <a:r>
              <a:rPr lang="en-US" sz="3800" b="1" dirty="0"/>
              <a:t>Unit Health Survey: Membership, Fundraising, Leadership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800" y="1247778"/>
            <a:ext cx="11435944" cy="40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7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1047" y="440639"/>
            <a:ext cx="10363200" cy="1290190"/>
          </a:xfrm>
        </p:spPr>
        <p:txBody>
          <a:bodyPr/>
          <a:lstStyle/>
          <a:p>
            <a:r>
              <a:rPr lang="en-US" b="1" dirty="0"/>
              <a:t>Unit Profiles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70" y="2046470"/>
            <a:ext cx="3960354" cy="396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32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1" y="212731"/>
            <a:ext cx="10515600" cy="718604"/>
          </a:xfrm>
        </p:spPr>
        <p:txBody>
          <a:bodyPr>
            <a:normAutofit/>
          </a:bodyPr>
          <a:lstStyle/>
          <a:p>
            <a:r>
              <a:rPr lang="en-US" b="1" dirty="0"/>
              <a:t>What is a Unit Profile?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1" y="931334"/>
            <a:ext cx="11764107" cy="478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Summary of income, expenses and overall health of the Region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Provides perspective on how your Region is performing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Portrays Hadassah’s overall performance and the “bigger picture”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Gives you “thought starters” on how to interpret the data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Data is purely analytical – this is not a critique of the Region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Shows trends for the past 3 years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Helps you make better business decisions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210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2" y="212727"/>
            <a:ext cx="11770658" cy="827179"/>
          </a:xfrm>
        </p:spPr>
        <p:txBody>
          <a:bodyPr>
            <a:normAutofit/>
          </a:bodyPr>
          <a:lstStyle/>
          <a:p>
            <a:r>
              <a:rPr lang="en-US" b="1" dirty="0"/>
              <a:t>What do you do with the Unit Profile?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2" y="1039906"/>
            <a:ext cx="11535508" cy="743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Determine the needs of your Region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Create strategies for how to address these needs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Identify the tactics i.e. programs and activities that make up each strategy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Decide where your efforts and resources will achieve the most ROI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Identify units from the unit health survey (green, blue, yellow, etc.)</a:t>
            </a:r>
          </a:p>
        </p:txBody>
      </p:sp>
    </p:spTree>
    <p:extLst>
      <p:ext uri="{BB962C8B-B14F-4D97-AF65-F5344CB8AC3E}">
        <p14:creationId xmlns:p14="http://schemas.microsoft.com/office/powerpoint/2010/main" val="17505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255963"/>
              </p:ext>
            </p:extLst>
          </p:nvPr>
        </p:nvGraphicFramePr>
        <p:xfrm>
          <a:off x="211138" y="212729"/>
          <a:ext cx="11980862" cy="650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6" y="176583"/>
            <a:ext cx="7886493" cy="807179"/>
          </a:xfrm>
        </p:spPr>
        <p:txBody>
          <a:bodyPr>
            <a:normAutofit/>
          </a:bodyPr>
          <a:lstStyle/>
          <a:p>
            <a:r>
              <a:rPr lang="en-US" b="1" dirty="0"/>
              <a:t>From Unit Profile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97614" y="176582"/>
            <a:ext cx="3421116" cy="807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</a:rPr>
              <a:t>To Annual 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302" y="6154542"/>
            <a:ext cx="67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Data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11883" y="5826405"/>
            <a:ext cx="80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Trends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6589" y="6154542"/>
            <a:ext cx="13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Performance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69097" y="4956775"/>
            <a:ext cx="126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Fundraising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0010" y="4936922"/>
            <a:ext cx="138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Membership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658" y="5350500"/>
            <a:ext cx="120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Leadership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9182" y="4981168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Education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68445" y="5325694"/>
            <a:ext cx="135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Engagement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3283" y="5848639"/>
            <a:ext cx="126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Perspective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9814" y="6217971"/>
            <a:ext cx="148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Bigger Picture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65265" y="5833553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Analysis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0979" y="5325694"/>
            <a:ext cx="14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Programming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8593" y="5832451"/>
            <a:ext cx="174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Thought Starters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91202" y="305382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Activities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43912" y="3053824"/>
            <a:ext cx="79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Events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26097" y="3470013"/>
            <a:ext cx="10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Programs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44945" y="4445135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Identify New Coalition Partners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32487" y="3852355"/>
            <a:ext cx="285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Enhance Leadership Training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34586" y="2601532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Green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85994" y="261989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Blue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77252" y="2159294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Yellow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85629" y="2015237"/>
            <a:ext cx="54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57996" y="1711715"/>
            <a:ext cx="107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S.M.A.R.T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65580" y="1724229"/>
            <a:ext cx="97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Evaluate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7354" y="4014591"/>
            <a:ext cx="25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Attract Younger Women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89008" y="4501350"/>
            <a:ext cx="337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Create Engagement Opportunities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32695" y="3466993"/>
            <a:ext cx="187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National Priorities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32303" y="251881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Purple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07E110-D2C2-4206-802F-53C338E4DAE3}"/>
              </a:ext>
            </a:extLst>
          </p:cNvPr>
          <p:cNvSpPr/>
          <p:nvPr/>
        </p:nvSpPr>
        <p:spPr>
          <a:xfrm>
            <a:off x="303744" y="4110521"/>
            <a:ext cx="2514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6365C84-8650-485A-8E43-9287D69DCBBB}"/>
              </a:ext>
            </a:extLst>
          </p:cNvPr>
          <p:cNvSpPr/>
          <p:nvPr/>
        </p:nvSpPr>
        <p:spPr>
          <a:xfrm>
            <a:off x="1417298" y="3066058"/>
            <a:ext cx="2514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104B8DE-AF98-4DB0-81BE-8803F0269011}"/>
              </a:ext>
            </a:extLst>
          </p:cNvPr>
          <p:cNvSpPr/>
          <p:nvPr/>
        </p:nvSpPr>
        <p:spPr>
          <a:xfrm>
            <a:off x="2168842" y="2141780"/>
            <a:ext cx="2514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81864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7" y="212729"/>
            <a:ext cx="11485512" cy="701671"/>
          </a:xfrm>
        </p:spPr>
        <p:txBody>
          <a:bodyPr>
            <a:normAutofit/>
          </a:bodyPr>
          <a:lstStyle/>
          <a:p>
            <a:r>
              <a:rPr lang="en-US" b="1" dirty="0"/>
              <a:t>2017, 2018, 2019 Unit Profile: Performance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2CFC3-DA7E-4022-9B8D-A483D85F7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28"/>
          <a:stretch/>
        </p:blipFill>
        <p:spPr>
          <a:xfrm>
            <a:off x="2317780" y="914399"/>
            <a:ext cx="7556439" cy="4314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D0997-3251-4843-BFDD-5FD5CAE05E38}"/>
              </a:ext>
            </a:extLst>
          </p:cNvPr>
          <p:cNvSpPr txBox="1"/>
          <p:nvPr/>
        </p:nvSpPr>
        <p:spPr>
          <a:xfrm>
            <a:off x="3347049" y="1313822"/>
            <a:ext cx="272595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latin typeface="+mj-lt"/>
              </a:rPr>
              <a:t>2017, 2018, 2019</a:t>
            </a:r>
          </a:p>
        </p:txBody>
      </p:sp>
    </p:spTree>
    <p:extLst>
      <p:ext uri="{BB962C8B-B14F-4D97-AF65-F5344CB8AC3E}">
        <p14:creationId xmlns:p14="http://schemas.microsoft.com/office/powerpoint/2010/main" val="1847246117"/>
      </p:ext>
    </p:extLst>
  </p:cSld>
  <p:clrMapOvr>
    <a:masterClrMapping/>
  </p:clrMapOvr>
</p:sld>
</file>

<file path=ppt/theme/theme1.xml><?xml version="1.0" encoding="utf-8"?>
<a:theme xmlns:a="http://schemas.openxmlformats.org/drawingml/2006/main" name="New PowerPoin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22319</TotalTime>
  <Words>859</Words>
  <Application>Microsoft Office PowerPoint</Application>
  <PresentationFormat>Widescreen</PresentationFormat>
  <Paragraphs>189</Paragraphs>
  <Slides>26</Slides>
  <Notes>22</Notes>
  <HiddenSlides>16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New PowerPoint Template</vt:lpstr>
      <vt:lpstr>Unit Profiles</vt:lpstr>
      <vt:lpstr>Annual Planning Resources</vt:lpstr>
      <vt:lpstr>2020 Annual Plan</vt:lpstr>
      <vt:lpstr>Unit Health Survey: Membership, Fundraising, Leadership </vt:lpstr>
      <vt:lpstr>Unit Profiles</vt:lpstr>
      <vt:lpstr>What is a Unit Profile?</vt:lpstr>
      <vt:lpstr>What do you do with the Unit Profile? </vt:lpstr>
      <vt:lpstr>From Unit Profile</vt:lpstr>
      <vt:lpstr>2017, 2018, 2019 Unit Profile: Performance Overview</vt:lpstr>
      <vt:lpstr>Who You Gonna Call?  </vt:lpstr>
      <vt:lpstr>Still With Us?  If you would like to set up one-on-one conversations to review your profile, please contact Sally or Lindy (skleinman@hadassah.org &amp; lettin@hadassah.org)</vt:lpstr>
      <vt:lpstr>Revenue Share</vt:lpstr>
      <vt:lpstr>Basics You Need to Know</vt:lpstr>
      <vt:lpstr>Allowable Revenue Share Expenses: Regions</vt:lpstr>
      <vt:lpstr>Allowable Revenue Share Expenses: Chapter/Group</vt:lpstr>
      <vt:lpstr>PowerPoint Presentation</vt:lpstr>
      <vt:lpstr>Annual Plan </vt:lpstr>
      <vt:lpstr>Annual Plan Form </vt:lpstr>
      <vt:lpstr>Key Partners in the Annual Planning Process</vt:lpstr>
      <vt:lpstr>Respond to Changes &amp; Challenges</vt:lpstr>
      <vt:lpstr>Develop Board Leadership</vt:lpstr>
      <vt:lpstr>They always say  time changes things,  but you actually have to change them yourself.       -- Andy Warhol</vt:lpstr>
      <vt:lpstr>Evaluation</vt:lpstr>
      <vt:lpstr>Evaluation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Theory of Everything</dc:title>
  <dc:creator>Lindy Ettin</dc:creator>
  <cp:lastModifiedBy>Kerry Hagen</cp:lastModifiedBy>
  <cp:revision>54</cp:revision>
  <dcterms:created xsi:type="dcterms:W3CDTF">2016-09-13T17:51:54Z</dcterms:created>
  <dcterms:modified xsi:type="dcterms:W3CDTF">2020-10-16T14:09:20Z</dcterms:modified>
</cp:coreProperties>
</file>